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2" r:id="rId4"/>
    <p:sldId id="258" r:id="rId5"/>
    <p:sldId id="259" r:id="rId6"/>
    <p:sldId id="260" r:id="rId7"/>
    <p:sldId id="261"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808BA74-8BE9-4C7E-A35E-0A9C029B9775}" type="datetimeFigureOut">
              <a:rPr lang="en-UG" smtClean="0"/>
              <a:t>01/04/2025</a:t>
            </a:fld>
            <a:endParaRPr lang="en-UG"/>
          </a:p>
        </p:txBody>
      </p:sp>
      <p:sp>
        <p:nvSpPr>
          <p:cNvPr id="5" name="Footer Placeholder 4"/>
          <p:cNvSpPr>
            <a:spLocks noGrp="1"/>
          </p:cNvSpPr>
          <p:nvPr>
            <p:ph type="ftr" sz="quarter" idx="11"/>
          </p:nvPr>
        </p:nvSpPr>
        <p:spPr>
          <a:xfrm>
            <a:off x="2692397" y="5037663"/>
            <a:ext cx="5214635" cy="279400"/>
          </a:xfrm>
        </p:spPr>
        <p:txBody>
          <a:bodyPr/>
          <a:lstStyle/>
          <a:p>
            <a:endParaRPr lang="en-UG"/>
          </a:p>
        </p:txBody>
      </p:sp>
      <p:sp>
        <p:nvSpPr>
          <p:cNvPr id="6" name="Slide Number Placeholder 5"/>
          <p:cNvSpPr>
            <a:spLocks noGrp="1"/>
          </p:cNvSpPr>
          <p:nvPr>
            <p:ph type="sldNum" sz="quarter" idx="12"/>
          </p:nvPr>
        </p:nvSpPr>
        <p:spPr>
          <a:xfrm>
            <a:off x="8956900" y="5037663"/>
            <a:ext cx="551167" cy="279400"/>
          </a:xfrm>
        </p:spPr>
        <p:txBody>
          <a:bodyPr/>
          <a:lstStyle/>
          <a:p>
            <a:fld id="{06F47646-E518-458C-95F4-7BC8B1016221}" type="slidenum">
              <a:rPr lang="en-UG" smtClean="0"/>
              <a:t>‹#›</a:t>
            </a:fld>
            <a:endParaRPr lang="en-UG"/>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7934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08BA74-8BE9-4C7E-A35E-0A9C029B9775}" type="datetimeFigureOut">
              <a:rPr lang="en-UG" smtClean="0"/>
              <a:t>01/04/2025</a:t>
            </a:fld>
            <a:endParaRPr lang="en-UG"/>
          </a:p>
        </p:txBody>
      </p:sp>
      <p:sp>
        <p:nvSpPr>
          <p:cNvPr id="6" name="Footer Placeholder 5"/>
          <p:cNvSpPr>
            <a:spLocks noGrp="1"/>
          </p:cNvSpPr>
          <p:nvPr>
            <p:ph type="ftr" sz="quarter" idx="11"/>
          </p:nvPr>
        </p:nvSpPr>
        <p:spPr/>
        <p:txBody>
          <a:bodyPr/>
          <a:lstStyle/>
          <a:p>
            <a:endParaRPr lang="en-UG"/>
          </a:p>
        </p:txBody>
      </p:sp>
      <p:sp>
        <p:nvSpPr>
          <p:cNvPr id="7" name="Slide Number Placeholder 6"/>
          <p:cNvSpPr>
            <a:spLocks noGrp="1"/>
          </p:cNvSpPr>
          <p:nvPr>
            <p:ph type="sldNum" sz="quarter" idx="12"/>
          </p:nvPr>
        </p:nvSpPr>
        <p:spPr/>
        <p:txBody>
          <a:bodyPr/>
          <a:lstStyle/>
          <a:p>
            <a:fld id="{06F47646-E518-458C-95F4-7BC8B1016221}" type="slidenum">
              <a:rPr lang="en-UG" smtClean="0"/>
              <a:t>‹#›</a:t>
            </a:fld>
            <a:endParaRPr lang="en-UG"/>
          </a:p>
        </p:txBody>
      </p:sp>
    </p:spTree>
    <p:extLst>
      <p:ext uri="{BB962C8B-B14F-4D97-AF65-F5344CB8AC3E}">
        <p14:creationId xmlns:p14="http://schemas.microsoft.com/office/powerpoint/2010/main" val="1141712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08BA74-8BE9-4C7E-A35E-0A9C029B9775}" type="datetimeFigureOut">
              <a:rPr lang="en-UG" smtClean="0"/>
              <a:t>01/04/2025</a:t>
            </a:fld>
            <a:endParaRPr lang="en-UG"/>
          </a:p>
        </p:txBody>
      </p:sp>
      <p:sp>
        <p:nvSpPr>
          <p:cNvPr id="5" name="Footer Placeholder 4"/>
          <p:cNvSpPr>
            <a:spLocks noGrp="1"/>
          </p:cNvSpPr>
          <p:nvPr>
            <p:ph type="ftr" sz="quarter" idx="11"/>
          </p:nvPr>
        </p:nvSpPr>
        <p:spPr/>
        <p:txBody>
          <a:bodyPr/>
          <a:lstStyle/>
          <a:p>
            <a:endParaRPr lang="en-UG"/>
          </a:p>
        </p:txBody>
      </p:sp>
      <p:sp>
        <p:nvSpPr>
          <p:cNvPr id="6" name="Slide Number Placeholder 5"/>
          <p:cNvSpPr>
            <a:spLocks noGrp="1"/>
          </p:cNvSpPr>
          <p:nvPr>
            <p:ph type="sldNum" sz="quarter" idx="12"/>
          </p:nvPr>
        </p:nvSpPr>
        <p:spPr/>
        <p:txBody>
          <a:bodyPr/>
          <a:lstStyle/>
          <a:p>
            <a:fld id="{06F47646-E518-458C-95F4-7BC8B1016221}" type="slidenum">
              <a:rPr lang="en-UG" smtClean="0"/>
              <a:t>‹#›</a:t>
            </a:fld>
            <a:endParaRPr lang="en-UG"/>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1171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08BA74-8BE9-4C7E-A35E-0A9C029B9775}" type="datetimeFigureOut">
              <a:rPr lang="en-UG" smtClean="0"/>
              <a:t>01/04/2025</a:t>
            </a:fld>
            <a:endParaRPr lang="en-UG"/>
          </a:p>
        </p:txBody>
      </p:sp>
      <p:sp>
        <p:nvSpPr>
          <p:cNvPr id="5" name="Footer Placeholder 4"/>
          <p:cNvSpPr>
            <a:spLocks noGrp="1"/>
          </p:cNvSpPr>
          <p:nvPr>
            <p:ph type="ftr" sz="quarter" idx="11"/>
          </p:nvPr>
        </p:nvSpPr>
        <p:spPr/>
        <p:txBody>
          <a:bodyPr/>
          <a:lstStyle/>
          <a:p>
            <a:endParaRPr lang="en-UG"/>
          </a:p>
        </p:txBody>
      </p:sp>
      <p:sp>
        <p:nvSpPr>
          <p:cNvPr id="6" name="Slide Number Placeholder 5"/>
          <p:cNvSpPr>
            <a:spLocks noGrp="1"/>
          </p:cNvSpPr>
          <p:nvPr>
            <p:ph type="sldNum" sz="quarter" idx="12"/>
          </p:nvPr>
        </p:nvSpPr>
        <p:spPr/>
        <p:txBody>
          <a:bodyPr/>
          <a:lstStyle/>
          <a:p>
            <a:fld id="{06F47646-E518-458C-95F4-7BC8B1016221}" type="slidenum">
              <a:rPr lang="en-UG" smtClean="0"/>
              <a:t>‹#›</a:t>
            </a:fld>
            <a:endParaRPr lang="en-UG"/>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8250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08BA74-8BE9-4C7E-A35E-0A9C029B9775}" type="datetimeFigureOut">
              <a:rPr lang="en-UG" smtClean="0"/>
              <a:t>01/04/2025</a:t>
            </a:fld>
            <a:endParaRPr lang="en-UG"/>
          </a:p>
        </p:txBody>
      </p:sp>
      <p:sp>
        <p:nvSpPr>
          <p:cNvPr id="5" name="Footer Placeholder 4"/>
          <p:cNvSpPr>
            <a:spLocks noGrp="1"/>
          </p:cNvSpPr>
          <p:nvPr>
            <p:ph type="ftr" sz="quarter" idx="11"/>
          </p:nvPr>
        </p:nvSpPr>
        <p:spPr/>
        <p:txBody>
          <a:bodyPr/>
          <a:lstStyle/>
          <a:p>
            <a:endParaRPr lang="en-UG"/>
          </a:p>
        </p:txBody>
      </p:sp>
      <p:sp>
        <p:nvSpPr>
          <p:cNvPr id="6" name="Slide Number Placeholder 5"/>
          <p:cNvSpPr>
            <a:spLocks noGrp="1"/>
          </p:cNvSpPr>
          <p:nvPr>
            <p:ph type="sldNum" sz="quarter" idx="12"/>
          </p:nvPr>
        </p:nvSpPr>
        <p:spPr/>
        <p:txBody>
          <a:bodyPr/>
          <a:lstStyle/>
          <a:p>
            <a:fld id="{06F47646-E518-458C-95F4-7BC8B1016221}" type="slidenum">
              <a:rPr lang="en-UG" smtClean="0"/>
              <a:t>‹#›</a:t>
            </a:fld>
            <a:endParaRPr lang="en-UG"/>
          </a:p>
        </p:txBody>
      </p:sp>
    </p:spTree>
    <p:extLst>
      <p:ext uri="{BB962C8B-B14F-4D97-AF65-F5344CB8AC3E}">
        <p14:creationId xmlns:p14="http://schemas.microsoft.com/office/powerpoint/2010/main" val="2911487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08BA74-8BE9-4C7E-A35E-0A9C029B9775}" type="datetimeFigureOut">
              <a:rPr lang="en-UG" smtClean="0"/>
              <a:t>01/04/2025</a:t>
            </a:fld>
            <a:endParaRPr lang="en-UG"/>
          </a:p>
        </p:txBody>
      </p:sp>
      <p:sp>
        <p:nvSpPr>
          <p:cNvPr id="5" name="Footer Placeholder 4"/>
          <p:cNvSpPr>
            <a:spLocks noGrp="1"/>
          </p:cNvSpPr>
          <p:nvPr>
            <p:ph type="ftr" sz="quarter" idx="11"/>
          </p:nvPr>
        </p:nvSpPr>
        <p:spPr/>
        <p:txBody>
          <a:bodyPr/>
          <a:lstStyle/>
          <a:p>
            <a:endParaRPr lang="en-UG"/>
          </a:p>
        </p:txBody>
      </p:sp>
      <p:sp>
        <p:nvSpPr>
          <p:cNvPr id="6" name="Slide Number Placeholder 5"/>
          <p:cNvSpPr>
            <a:spLocks noGrp="1"/>
          </p:cNvSpPr>
          <p:nvPr>
            <p:ph type="sldNum" sz="quarter" idx="12"/>
          </p:nvPr>
        </p:nvSpPr>
        <p:spPr/>
        <p:txBody>
          <a:bodyPr/>
          <a:lstStyle/>
          <a:p>
            <a:fld id="{06F47646-E518-458C-95F4-7BC8B1016221}" type="slidenum">
              <a:rPr lang="en-UG" smtClean="0"/>
              <a:t>‹#›</a:t>
            </a:fld>
            <a:endParaRPr lang="en-UG"/>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6303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08BA74-8BE9-4C7E-A35E-0A9C029B9775}" type="datetimeFigureOut">
              <a:rPr lang="en-UG" smtClean="0"/>
              <a:t>01/04/2025</a:t>
            </a:fld>
            <a:endParaRPr lang="en-UG"/>
          </a:p>
        </p:txBody>
      </p:sp>
      <p:sp>
        <p:nvSpPr>
          <p:cNvPr id="5" name="Footer Placeholder 4"/>
          <p:cNvSpPr>
            <a:spLocks noGrp="1"/>
          </p:cNvSpPr>
          <p:nvPr>
            <p:ph type="ftr" sz="quarter" idx="11"/>
          </p:nvPr>
        </p:nvSpPr>
        <p:spPr/>
        <p:txBody>
          <a:bodyPr/>
          <a:lstStyle/>
          <a:p>
            <a:endParaRPr lang="en-UG"/>
          </a:p>
        </p:txBody>
      </p:sp>
      <p:sp>
        <p:nvSpPr>
          <p:cNvPr id="6" name="Slide Number Placeholder 5"/>
          <p:cNvSpPr>
            <a:spLocks noGrp="1"/>
          </p:cNvSpPr>
          <p:nvPr>
            <p:ph type="sldNum" sz="quarter" idx="12"/>
          </p:nvPr>
        </p:nvSpPr>
        <p:spPr/>
        <p:txBody>
          <a:bodyPr/>
          <a:lstStyle/>
          <a:p>
            <a:fld id="{06F47646-E518-458C-95F4-7BC8B1016221}" type="slidenum">
              <a:rPr lang="en-UG" smtClean="0"/>
              <a:t>‹#›</a:t>
            </a:fld>
            <a:endParaRPr lang="en-UG"/>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4825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08BA74-8BE9-4C7E-A35E-0A9C029B9775}" type="datetimeFigureOut">
              <a:rPr lang="en-UG" smtClean="0"/>
              <a:t>01/04/2025</a:t>
            </a:fld>
            <a:endParaRPr lang="en-UG"/>
          </a:p>
        </p:txBody>
      </p:sp>
      <p:sp>
        <p:nvSpPr>
          <p:cNvPr id="5" name="Footer Placeholder 4"/>
          <p:cNvSpPr>
            <a:spLocks noGrp="1"/>
          </p:cNvSpPr>
          <p:nvPr>
            <p:ph type="ftr" sz="quarter" idx="11"/>
          </p:nvPr>
        </p:nvSpPr>
        <p:spPr/>
        <p:txBody>
          <a:bodyPr/>
          <a:lstStyle/>
          <a:p>
            <a:endParaRPr lang="en-UG"/>
          </a:p>
        </p:txBody>
      </p:sp>
      <p:sp>
        <p:nvSpPr>
          <p:cNvPr id="6" name="Slide Number Placeholder 5"/>
          <p:cNvSpPr>
            <a:spLocks noGrp="1"/>
          </p:cNvSpPr>
          <p:nvPr>
            <p:ph type="sldNum" sz="quarter" idx="12"/>
          </p:nvPr>
        </p:nvSpPr>
        <p:spPr/>
        <p:txBody>
          <a:bodyPr/>
          <a:lstStyle/>
          <a:p>
            <a:fld id="{06F47646-E518-458C-95F4-7BC8B1016221}" type="slidenum">
              <a:rPr lang="en-UG" smtClean="0"/>
              <a:t>‹#›</a:t>
            </a:fld>
            <a:endParaRPr lang="en-UG"/>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4044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08BA74-8BE9-4C7E-A35E-0A9C029B9775}" type="datetimeFigureOut">
              <a:rPr lang="en-UG" smtClean="0"/>
              <a:t>01/04/2025</a:t>
            </a:fld>
            <a:endParaRPr lang="en-UG"/>
          </a:p>
        </p:txBody>
      </p:sp>
      <p:sp>
        <p:nvSpPr>
          <p:cNvPr id="5" name="Footer Placeholder 4"/>
          <p:cNvSpPr>
            <a:spLocks noGrp="1"/>
          </p:cNvSpPr>
          <p:nvPr>
            <p:ph type="ftr" sz="quarter" idx="11"/>
          </p:nvPr>
        </p:nvSpPr>
        <p:spPr/>
        <p:txBody>
          <a:bodyPr/>
          <a:lstStyle/>
          <a:p>
            <a:endParaRPr lang="en-UG"/>
          </a:p>
        </p:txBody>
      </p:sp>
      <p:sp>
        <p:nvSpPr>
          <p:cNvPr id="6" name="Slide Number Placeholder 5"/>
          <p:cNvSpPr>
            <a:spLocks noGrp="1"/>
          </p:cNvSpPr>
          <p:nvPr>
            <p:ph type="sldNum" sz="quarter" idx="12"/>
          </p:nvPr>
        </p:nvSpPr>
        <p:spPr/>
        <p:txBody>
          <a:bodyPr/>
          <a:lstStyle/>
          <a:p>
            <a:fld id="{06F47646-E518-458C-95F4-7BC8B1016221}" type="slidenum">
              <a:rPr lang="en-UG" smtClean="0"/>
              <a:t>‹#›</a:t>
            </a:fld>
            <a:endParaRPr lang="en-UG"/>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2518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08BA74-8BE9-4C7E-A35E-0A9C029B9775}" type="datetimeFigureOut">
              <a:rPr lang="en-UG" smtClean="0"/>
              <a:t>01/04/2025</a:t>
            </a:fld>
            <a:endParaRPr lang="en-UG"/>
          </a:p>
        </p:txBody>
      </p:sp>
      <p:sp>
        <p:nvSpPr>
          <p:cNvPr id="5" name="Footer Placeholder 4"/>
          <p:cNvSpPr>
            <a:spLocks noGrp="1"/>
          </p:cNvSpPr>
          <p:nvPr>
            <p:ph type="ftr" sz="quarter" idx="11"/>
          </p:nvPr>
        </p:nvSpPr>
        <p:spPr/>
        <p:txBody>
          <a:bodyPr/>
          <a:lstStyle/>
          <a:p>
            <a:endParaRPr lang="en-UG"/>
          </a:p>
        </p:txBody>
      </p:sp>
      <p:sp>
        <p:nvSpPr>
          <p:cNvPr id="6" name="Slide Number Placeholder 5"/>
          <p:cNvSpPr>
            <a:spLocks noGrp="1"/>
          </p:cNvSpPr>
          <p:nvPr>
            <p:ph type="sldNum" sz="quarter" idx="12"/>
          </p:nvPr>
        </p:nvSpPr>
        <p:spPr/>
        <p:txBody>
          <a:bodyPr/>
          <a:lstStyle/>
          <a:p>
            <a:fld id="{06F47646-E518-458C-95F4-7BC8B1016221}" type="slidenum">
              <a:rPr lang="en-UG" smtClean="0"/>
              <a:t>‹#›</a:t>
            </a:fld>
            <a:endParaRPr lang="en-UG"/>
          </a:p>
        </p:txBody>
      </p:sp>
    </p:spTree>
    <p:extLst>
      <p:ext uri="{BB962C8B-B14F-4D97-AF65-F5344CB8AC3E}">
        <p14:creationId xmlns:p14="http://schemas.microsoft.com/office/powerpoint/2010/main" val="3544767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08BA74-8BE9-4C7E-A35E-0A9C029B9775}" type="datetimeFigureOut">
              <a:rPr lang="en-UG" smtClean="0"/>
              <a:t>01/04/2025</a:t>
            </a:fld>
            <a:endParaRPr lang="en-UG"/>
          </a:p>
        </p:txBody>
      </p:sp>
      <p:sp>
        <p:nvSpPr>
          <p:cNvPr id="5" name="Footer Placeholder 4"/>
          <p:cNvSpPr>
            <a:spLocks noGrp="1"/>
          </p:cNvSpPr>
          <p:nvPr>
            <p:ph type="ftr" sz="quarter" idx="11"/>
          </p:nvPr>
        </p:nvSpPr>
        <p:spPr/>
        <p:txBody>
          <a:bodyPr/>
          <a:lstStyle/>
          <a:p>
            <a:endParaRPr lang="en-UG"/>
          </a:p>
        </p:txBody>
      </p:sp>
      <p:sp>
        <p:nvSpPr>
          <p:cNvPr id="6" name="Slide Number Placeholder 5"/>
          <p:cNvSpPr>
            <a:spLocks noGrp="1"/>
          </p:cNvSpPr>
          <p:nvPr>
            <p:ph type="sldNum" sz="quarter" idx="12"/>
          </p:nvPr>
        </p:nvSpPr>
        <p:spPr/>
        <p:txBody>
          <a:bodyPr/>
          <a:lstStyle/>
          <a:p>
            <a:fld id="{06F47646-E518-458C-95F4-7BC8B1016221}" type="slidenum">
              <a:rPr lang="en-UG" smtClean="0"/>
              <a:t>‹#›</a:t>
            </a:fld>
            <a:endParaRPr lang="en-UG"/>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8017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08BA74-8BE9-4C7E-A35E-0A9C029B9775}" type="datetimeFigureOut">
              <a:rPr lang="en-UG" smtClean="0"/>
              <a:t>01/04/2025</a:t>
            </a:fld>
            <a:endParaRPr lang="en-UG"/>
          </a:p>
        </p:txBody>
      </p:sp>
      <p:sp>
        <p:nvSpPr>
          <p:cNvPr id="6" name="Footer Placeholder 5"/>
          <p:cNvSpPr>
            <a:spLocks noGrp="1"/>
          </p:cNvSpPr>
          <p:nvPr>
            <p:ph type="ftr" sz="quarter" idx="11"/>
          </p:nvPr>
        </p:nvSpPr>
        <p:spPr/>
        <p:txBody>
          <a:bodyPr/>
          <a:lstStyle/>
          <a:p>
            <a:endParaRPr lang="en-UG"/>
          </a:p>
        </p:txBody>
      </p:sp>
      <p:sp>
        <p:nvSpPr>
          <p:cNvPr id="7" name="Slide Number Placeholder 6"/>
          <p:cNvSpPr>
            <a:spLocks noGrp="1"/>
          </p:cNvSpPr>
          <p:nvPr>
            <p:ph type="sldNum" sz="quarter" idx="12"/>
          </p:nvPr>
        </p:nvSpPr>
        <p:spPr/>
        <p:txBody>
          <a:bodyPr/>
          <a:lstStyle/>
          <a:p>
            <a:fld id="{06F47646-E518-458C-95F4-7BC8B1016221}" type="slidenum">
              <a:rPr lang="en-UG" smtClean="0"/>
              <a:t>‹#›</a:t>
            </a:fld>
            <a:endParaRPr lang="en-UG"/>
          </a:p>
        </p:txBody>
      </p:sp>
    </p:spTree>
    <p:extLst>
      <p:ext uri="{BB962C8B-B14F-4D97-AF65-F5344CB8AC3E}">
        <p14:creationId xmlns:p14="http://schemas.microsoft.com/office/powerpoint/2010/main" val="2085663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08BA74-8BE9-4C7E-A35E-0A9C029B9775}" type="datetimeFigureOut">
              <a:rPr lang="en-UG" smtClean="0"/>
              <a:t>01/04/2025</a:t>
            </a:fld>
            <a:endParaRPr lang="en-UG"/>
          </a:p>
        </p:txBody>
      </p:sp>
      <p:sp>
        <p:nvSpPr>
          <p:cNvPr id="8" name="Footer Placeholder 7"/>
          <p:cNvSpPr>
            <a:spLocks noGrp="1"/>
          </p:cNvSpPr>
          <p:nvPr>
            <p:ph type="ftr" sz="quarter" idx="11"/>
          </p:nvPr>
        </p:nvSpPr>
        <p:spPr/>
        <p:txBody>
          <a:bodyPr/>
          <a:lstStyle/>
          <a:p>
            <a:endParaRPr lang="en-UG"/>
          </a:p>
        </p:txBody>
      </p:sp>
      <p:sp>
        <p:nvSpPr>
          <p:cNvPr id="9" name="Slide Number Placeholder 8"/>
          <p:cNvSpPr>
            <a:spLocks noGrp="1"/>
          </p:cNvSpPr>
          <p:nvPr>
            <p:ph type="sldNum" sz="quarter" idx="12"/>
          </p:nvPr>
        </p:nvSpPr>
        <p:spPr/>
        <p:txBody>
          <a:bodyPr/>
          <a:lstStyle/>
          <a:p>
            <a:fld id="{06F47646-E518-458C-95F4-7BC8B1016221}" type="slidenum">
              <a:rPr lang="en-UG" smtClean="0"/>
              <a:t>‹#›</a:t>
            </a:fld>
            <a:endParaRPr lang="en-UG"/>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2230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08BA74-8BE9-4C7E-A35E-0A9C029B9775}" type="datetimeFigureOut">
              <a:rPr lang="en-UG" smtClean="0"/>
              <a:t>01/04/2025</a:t>
            </a:fld>
            <a:endParaRPr lang="en-UG"/>
          </a:p>
        </p:txBody>
      </p:sp>
      <p:sp>
        <p:nvSpPr>
          <p:cNvPr id="4" name="Footer Placeholder 3"/>
          <p:cNvSpPr>
            <a:spLocks noGrp="1"/>
          </p:cNvSpPr>
          <p:nvPr>
            <p:ph type="ftr" sz="quarter" idx="11"/>
          </p:nvPr>
        </p:nvSpPr>
        <p:spPr/>
        <p:txBody>
          <a:bodyPr/>
          <a:lstStyle/>
          <a:p>
            <a:endParaRPr lang="en-UG"/>
          </a:p>
        </p:txBody>
      </p:sp>
      <p:sp>
        <p:nvSpPr>
          <p:cNvPr id="5" name="Slide Number Placeholder 4"/>
          <p:cNvSpPr>
            <a:spLocks noGrp="1"/>
          </p:cNvSpPr>
          <p:nvPr>
            <p:ph type="sldNum" sz="quarter" idx="12"/>
          </p:nvPr>
        </p:nvSpPr>
        <p:spPr/>
        <p:txBody>
          <a:bodyPr/>
          <a:lstStyle/>
          <a:p>
            <a:fld id="{06F47646-E518-458C-95F4-7BC8B1016221}" type="slidenum">
              <a:rPr lang="en-UG" smtClean="0"/>
              <a:t>‹#›</a:t>
            </a:fld>
            <a:endParaRPr lang="en-UG"/>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3975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08BA74-8BE9-4C7E-A35E-0A9C029B9775}" type="datetimeFigureOut">
              <a:rPr lang="en-UG" smtClean="0"/>
              <a:t>01/04/2025</a:t>
            </a:fld>
            <a:endParaRPr lang="en-UG"/>
          </a:p>
        </p:txBody>
      </p:sp>
      <p:sp>
        <p:nvSpPr>
          <p:cNvPr id="3" name="Footer Placeholder 2"/>
          <p:cNvSpPr>
            <a:spLocks noGrp="1"/>
          </p:cNvSpPr>
          <p:nvPr>
            <p:ph type="ftr" sz="quarter" idx="11"/>
          </p:nvPr>
        </p:nvSpPr>
        <p:spPr/>
        <p:txBody>
          <a:bodyPr/>
          <a:lstStyle/>
          <a:p>
            <a:endParaRPr lang="en-UG"/>
          </a:p>
        </p:txBody>
      </p:sp>
      <p:sp>
        <p:nvSpPr>
          <p:cNvPr id="4" name="Slide Number Placeholder 3"/>
          <p:cNvSpPr>
            <a:spLocks noGrp="1"/>
          </p:cNvSpPr>
          <p:nvPr>
            <p:ph type="sldNum" sz="quarter" idx="12"/>
          </p:nvPr>
        </p:nvSpPr>
        <p:spPr/>
        <p:txBody>
          <a:bodyPr/>
          <a:lstStyle/>
          <a:p>
            <a:fld id="{06F47646-E518-458C-95F4-7BC8B1016221}" type="slidenum">
              <a:rPr lang="en-UG" smtClean="0"/>
              <a:t>‹#›</a:t>
            </a:fld>
            <a:endParaRPr lang="en-UG"/>
          </a:p>
        </p:txBody>
      </p:sp>
    </p:spTree>
    <p:extLst>
      <p:ext uri="{BB962C8B-B14F-4D97-AF65-F5344CB8AC3E}">
        <p14:creationId xmlns:p14="http://schemas.microsoft.com/office/powerpoint/2010/main" val="4085088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08BA74-8BE9-4C7E-A35E-0A9C029B9775}" type="datetimeFigureOut">
              <a:rPr lang="en-UG" smtClean="0"/>
              <a:t>01/04/2025</a:t>
            </a:fld>
            <a:endParaRPr lang="en-UG"/>
          </a:p>
        </p:txBody>
      </p:sp>
      <p:sp>
        <p:nvSpPr>
          <p:cNvPr id="6" name="Footer Placeholder 5"/>
          <p:cNvSpPr>
            <a:spLocks noGrp="1"/>
          </p:cNvSpPr>
          <p:nvPr>
            <p:ph type="ftr" sz="quarter" idx="11"/>
          </p:nvPr>
        </p:nvSpPr>
        <p:spPr/>
        <p:txBody>
          <a:bodyPr/>
          <a:lstStyle/>
          <a:p>
            <a:endParaRPr lang="en-UG"/>
          </a:p>
        </p:txBody>
      </p:sp>
      <p:sp>
        <p:nvSpPr>
          <p:cNvPr id="7" name="Slide Number Placeholder 6"/>
          <p:cNvSpPr>
            <a:spLocks noGrp="1"/>
          </p:cNvSpPr>
          <p:nvPr>
            <p:ph type="sldNum" sz="quarter" idx="12"/>
          </p:nvPr>
        </p:nvSpPr>
        <p:spPr/>
        <p:txBody>
          <a:bodyPr/>
          <a:lstStyle/>
          <a:p>
            <a:fld id="{06F47646-E518-458C-95F4-7BC8B1016221}" type="slidenum">
              <a:rPr lang="en-UG" smtClean="0"/>
              <a:t>‹#›</a:t>
            </a:fld>
            <a:endParaRPr lang="en-UG"/>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0088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08BA74-8BE9-4C7E-A35E-0A9C029B9775}" type="datetimeFigureOut">
              <a:rPr lang="en-UG" smtClean="0"/>
              <a:t>01/04/2025</a:t>
            </a:fld>
            <a:endParaRPr lang="en-UG"/>
          </a:p>
        </p:txBody>
      </p:sp>
      <p:sp>
        <p:nvSpPr>
          <p:cNvPr id="6" name="Footer Placeholder 5"/>
          <p:cNvSpPr>
            <a:spLocks noGrp="1"/>
          </p:cNvSpPr>
          <p:nvPr>
            <p:ph type="ftr" sz="quarter" idx="11"/>
          </p:nvPr>
        </p:nvSpPr>
        <p:spPr/>
        <p:txBody>
          <a:bodyPr/>
          <a:lstStyle/>
          <a:p>
            <a:endParaRPr lang="en-UG"/>
          </a:p>
        </p:txBody>
      </p:sp>
      <p:sp>
        <p:nvSpPr>
          <p:cNvPr id="7" name="Slide Number Placeholder 6"/>
          <p:cNvSpPr>
            <a:spLocks noGrp="1"/>
          </p:cNvSpPr>
          <p:nvPr>
            <p:ph type="sldNum" sz="quarter" idx="12"/>
          </p:nvPr>
        </p:nvSpPr>
        <p:spPr/>
        <p:txBody>
          <a:bodyPr/>
          <a:lstStyle/>
          <a:p>
            <a:fld id="{06F47646-E518-458C-95F4-7BC8B1016221}" type="slidenum">
              <a:rPr lang="en-UG" smtClean="0"/>
              <a:t>‹#›</a:t>
            </a:fld>
            <a:endParaRPr lang="en-UG"/>
          </a:p>
        </p:txBody>
      </p:sp>
    </p:spTree>
    <p:extLst>
      <p:ext uri="{BB962C8B-B14F-4D97-AF65-F5344CB8AC3E}">
        <p14:creationId xmlns:p14="http://schemas.microsoft.com/office/powerpoint/2010/main" val="3810235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808BA74-8BE9-4C7E-A35E-0A9C029B9775}" type="datetimeFigureOut">
              <a:rPr lang="en-UG" smtClean="0"/>
              <a:t>01/04/2025</a:t>
            </a:fld>
            <a:endParaRPr lang="en-UG"/>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G"/>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6F47646-E518-458C-95F4-7BC8B1016221}" type="slidenum">
              <a:rPr lang="en-UG" smtClean="0"/>
              <a:t>‹#›</a:t>
            </a:fld>
            <a:endParaRPr lang="en-UG"/>
          </a:p>
        </p:txBody>
      </p:sp>
    </p:spTree>
    <p:extLst>
      <p:ext uri="{BB962C8B-B14F-4D97-AF65-F5344CB8AC3E}">
        <p14:creationId xmlns:p14="http://schemas.microsoft.com/office/powerpoint/2010/main" val="1961857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730BE11-093B-EB32-5680-D38208A72FCE}"/>
              </a:ext>
            </a:extLst>
          </p:cNvPr>
          <p:cNvSpPr>
            <a:spLocks noGrp="1"/>
          </p:cNvSpPr>
          <p:nvPr>
            <p:ph type="title"/>
          </p:nvPr>
        </p:nvSpPr>
        <p:spPr>
          <a:xfrm>
            <a:off x="745436" y="-204713"/>
            <a:ext cx="10515600" cy="1304644"/>
          </a:xfrm>
        </p:spPr>
        <p:txBody>
          <a:bodyPr/>
          <a:lstStyle/>
          <a:p>
            <a:r>
              <a:rPr lang="en-US" dirty="0"/>
              <a:t>Statement of the Problem</a:t>
            </a:r>
            <a:endParaRPr lang="en-UG" dirty="0"/>
          </a:p>
        </p:txBody>
      </p:sp>
      <p:graphicFrame>
        <p:nvGraphicFramePr>
          <p:cNvPr id="10" name="Table 10">
            <a:extLst>
              <a:ext uri="{FF2B5EF4-FFF2-40B4-BE49-F238E27FC236}">
                <a16:creationId xmlns:a16="http://schemas.microsoft.com/office/drawing/2014/main" id="{62E8E613-03FA-E8D1-2C5E-E8C7CEE9EF08}"/>
              </a:ext>
            </a:extLst>
          </p:cNvPr>
          <p:cNvGraphicFramePr>
            <a:graphicFrameLocks noGrp="1"/>
          </p:cNvGraphicFramePr>
          <p:nvPr>
            <p:ph idx="1"/>
            <p:extLst>
              <p:ext uri="{D42A27DB-BD31-4B8C-83A1-F6EECF244321}">
                <p14:modId xmlns:p14="http://schemas.microsoft.com/office/powerpoint/2010/main" val="1837208087"/>
              </p:ext>
            </p:extLst>
          </p:nvPr>
        </p:nvGraphicFramePr>
        <p:xfrm>
          <a:off x="838200" y="702364"/>
          <a:ext cx="10515600" cy="6977753"/>
        </p:xfrm>
        <a:graphic>
          <a:graphicData uri="http://schemas.openxmlformats.org/drawingml/2006/table">
            <a:tbl>
              <a:tblPr firstRow="1" bandRow="1">
                <a:tableStyleId>{5C22544A-7EE6-4342-B048-85BDC9FD1C3A}</a:tableStyleId>
              </a:tblPr>
              <a:tblGrid>
                <a:gridCol w="288235">
                  <a:extLst>
                    <a:ext uri="{9D8B030D-6E8A-4147-A177-3AD203B41FA5}">
                      <a16:colId xmlns:a16="http://schemas.microsoft.com/office/drawing/2014/main" val="2700872442"/>
                    </a:ext>
                  </a:extLst>
                </a:gridCol>
                <a:gridCol w="1814885">
                  <a:extLst>
                    <a:ext uri="{9D8B030D-6E8A-4147-A177-3AD203B41FA5}">
                      <a16:colId xmlns:a16="http://schemas.microsoft.com/office/drawing/2014/main" val="3789859383"/>
                    </a:ext>
                  </a:extLst>
                </a:gridCol>
                <a:gridCol w="2103120">
                  <a:extLst>
                    <a:ext uri="{9D8B030D-6E8A-4147-A177-3AD203B41FA5}">
                      <a16:colId xmlns:a16="http://schemas.microsoft.com/office/drawing/2014/main" val="674069299"/>
                    </a:ext>
                  </a:extLst>
                </a:gridCol>
                <a:gridCol w="2103120">
                  <a:extLst>
                    <a:ext uri="{9D8B030D-6E8A-4147-A177-3AD203B41FA5}">
                      <a16:colId xmlns:a16="http://schemas.microsoft.com/office/drawing/2014/main" val="3360058635"/>
                    </a:ext>
                  </a:extLst>
                </a:gridCol>
                <a:gridCol w="2103120">
                  <a:extLst>
                    <a:ext uri="{9D8B030D-6E8A-4147-A177-3AD203B41FA5}">
                      <a16:colId xmlns:a16="http://schemas.microsoft.com/office/drawing/2014/main" val="1170492343"/>
                    </a:ext>
                  </a:extLst>
                </a:gridCol>
                <a:gridCol w="2103120">
                  <a:extLst>
                    <a:ext uri="{9D8B030D-6E8A-4147-A177-3AD203B41FA5}">
                      <a16:colId xmlns:a16="http://schemas.microsoft.com/office/drawing/2014/main" val="642481984"/>
                    </a:ext>
                  </a:extLst>
                </a:gridCol>
              </a:tblGrid>
              <a:tr h="371230">
                <a:tc gridSpan="2">
                  <a:txBody>
                    <a:bodyPr/>
                    <a:lstStyle/>
                    <a:p>
                      <a:r>
                        <a:rPr lang="en-US" b="1" dirty="0"/>
                        <a:t>Diseases</a:t>
                      </a:r>
                      <a:endParaRPr lang="en-UG" b="1" dirty="0"/>
                    </a:p>
                  </a:txBody>
                  <a:tcPr/>
                </a:tc>
                <a:tc hMerge="1">
                  <a:txBody>
                    <a:bodyPr/>
                    <a:lstStyle/>
                    <a:p>
                      <a:endParaRPr lang="en-UG"/>
                    </a:p>
                  </a:txBody>
                  <a:tcPr/>
                </a:tc>
                <a:tc>
                  <a:txBody>
                    <a:bodyPr/>
                    <a:lstStyle/>
                    <a:p>
                      <a:pPr algn="ctr"/>
                      <a:r>
                        <a:rPr lang="en-US" b="0" dirty="0"/>
                        <a:t>HIV</a:t>
                      </a:r>
                      <a:endParaRPr lang="en-UG" b="0" dirty="0"/>
                    </a:p>
                  </a:txBody>
                  <a:tcPr/>
                </a:tc>
                <a:tc>
                  <a:txBody>
                    <a:bodyPr/>
                    <a:lstStyle/>
                    <a:p>
                      <a:pPr algn="ctr"/>
                      <a:r>
                        <a:rPr lang="en-US" b="0" dirty="0"/>
                        <a:t>Cancer</a:t>
                      </a:r>
                      <a:endParaRPr lang="en-UG" b="0" dirty="0"/>
                    </a:p>
                  </a:txBody>
                  <a:tcPr/>
                </a:tc>
                <a:tc>
                  <a:txBody>
                    <a:bodyPr/>
                    <a:lstStyle/>
                    <a:p>
                      <a:pPr algn="ctr"/>
                      <a:r>
                        <a:rPr lang="en-US" b="0" dirty="0"/>
                        <a:t>Hepatitis B</a:t>
                      </a:r>
                      <a:endParaRPr lang="en-UG" b="0" dirty="0"/>
                    </a:p>
                  </a:txBody>
                  <a:tcPr/>
                </a:tc>
                <a:tc>
                  <a:txBody>
                    <a:bodyPr/>
                    <a:lstStyle/>
                    <a:p>
                      <a:pPr algn="ctr"/>
                      <a:r>
                        <a:rPr lang="en-US" b="0" dirty="0"/>
                        <a:t>Covid-19</a:t>
                      </a:r>
                      <a:endParaRPr lang="en-UG" b="0" dirty="0"/>
                    </a:p>
                  </a:txBody>
                  <a:tcPr/>
                </a:tc>
                <a:extLst>
                  <a:ext uri="{0D108BD9-81ED-4DB2-BD59-A6C34878D82A}">
                    <a16:rowId xmlns:a16="http://schemas.microsoft.com/office/drawing/2014/main" val="700847831"/>
                  </a:ext>
                </a:extLst>
              </a:tr>
              <a:tr h="371230">
                <a:tc gridSpan="2">
                  <a:txBody>
                    <a:bodyPr/>
                    <a:lstStyle/>
                    <a:p>
                      <a:r>
                        <a:rPr lang="en-US" b="1" dirty="0"/>
                        <a:t>Characteristics</a:t>
                      </a:r>
                      <a:endParaRPr lang="en-UG" b="1" dirty="0"/>
                    </a:p>
                  </a:txBody>
                  <a:tcPr/>
                </a:tc>
                <a:tc hMerge="1">
                  <a:txBody>
                    <a:bodyPr/>
                    <a:lstStyle/>
                    <a:p>
                      <a:endParaRPr lang="en-UG"/>
                    </a:p>
                  </a:txBody>
                  <a:tcPr/>
                </a:tc>
                <a:tc gridSpan="4">
                  <a:txBody>
                    <a:bodyPr/>
                    <a:lstStyle/>
                    <a:p>
                      <a:endParaRPr lang="en-UG" dirty="0"/>
                    </a:p>
                  </a:txBody>
                  <a:tcPr/>
                </a:tc>
                <a:tc hMerge="1">
                  <a:txBody>
                    <a:bodyPr/>
                    <a:lstStyle/>
                    <a:p>
                      <a:endParaRPr lang="en-UG" dirty="0"/>
                    </a:p>
                  </a:txBody>
                  <a:tcPr/>
                </a:tc>
                <a:tc hMerge="1">
                  <a:txBody>
                    <a:bodyPr/>
                    <a:lstStyle/>
                    <a:p>
                      <a:endParaRPr lang="en-UG" dirty="0"/>
                    </a:p>
                  </a:txBody>
                  <a:tcPr/>
                </a:tc>
                <a:tc hMerge="1">
                  <a:txBody>
                    <a:bodyPr/>
                    <a:lstStyle/>
                    <a:p>
                      <a:endParaRPr lang="en-UG" dirty="0"/>
                    </a:p>
                  </a:txBody>
                  <a:tcPr/>
                </a:tc>
                <a:extLst>
                  <a:ext uri="{0D108BD9-81ED-4DB2-BD59-A6C34878D82A}">
                    <a16:rowId xmlns:a16="http://schemas.microsoft.com/office/drawing/2014/main" val="3897679035"/>
                  </a:ext>
                </a:extLst>
              </a:tr>
              <a:tr h="371230">
                <a:tc>
                  <a:txBody>
                    <a:bodyPr/>
                    <a:lstStyle/>
                    <a:p>
                      <a:r>
                        <a:rPr lang="en-US" dirty="0"/>
                        <a:t>1</a:t>
                      </a:r>
                      <a:endParaRPr lang="en-UG" dirty="0"/>
                    </a:p>
                  </a:txBody>
                  <a:tcPr/>
                </a:tc>
                <a:tc>
                  <a:txBody>
                    <a:bodyPr/>
                    <a:lstStyle/>
                    <a:p>
                      <a:r>
                        <a:rPr lang="en-US" dirty="0"/>
                        <a:t>Persistence</a:t>
                      </a:r>
                      <a:endParaRPr lang="en-UG" dirty="0"/>
                    </a:p>
                  </a:txBody>
                  <a:tcPr/>
                </a:tc>
                <a:tc>
                  <a:txBody>
                    <a:bodyPr/>
                    <a:lstStyle/>
                    <a:p>
                      <a:r>
                        <a:rPr lang="en-US" dirty="0"/>
                        <a:t>Four decades</a:t>
                      </a:r>
                      <a:endParaRPr lang="en-UG" dirty="0"/>
                    </a:p>
                  </a:txBody>
                  <a:tcPr/>
                </a:tc>
                <a:tc>
                  <a:txBody>
                    <a:bodyPr/>
                    <a:lstStyle/>
                    <a:p>
                      <a:r>
                        <a:rPr lang="en-US" dirty="0"/>
                        <a:t>Millennia</a:t>
                      </a:r>
                      <a:endParaRPr lang="en-UG" dirty="0"/>
                    </a:p>
                  </a:txBody>
                  <a:tcPr/>
                </a:tc>
                <a:tc>
                  <a:txBody>
                    <a:bodyPr/>
                    <a:lstStyle/>
                    <a:p>
                      <a:r>
                        <a:rPr lang="en-US" dirty="0"/>
                        <a:t>Four decades</a:t>
                      </a:r>
                      <a:endParaRPr lang="en-UG" dirty="0"/>
                    </a:p>
                  </a:txBody>
                  <a:tcPr/>
                </a:tc>
                <a:tc>
                  <a:txBody>
                    <a:bodyPr/>
                    <a:lstStyle/>
                    <a:p>
                      <a:r>
                        <a:rPr lang="en-US" dirty="0"/>
                        <a:t>Four years</a:t>
                      </a:r>
                      <a:endParaRPr lang="en-UG" dirty="0"/>
                    </a:p>
                  </a:txBody>
                  <a:tcPr/>
                </a:tc>
                <a:extLst>
                  <a:ext uri="{0D108BD9-81ED-4DB2-BD59-A6C34878D82A}">
                    <a16:rowId xmlns:a16="http://schemas.microsoft.com/office/drawing/2014/main" val="3361358554"/>
                  </a:ext>
                </a:extLst>
              </a:tr>
              <a:tr h="371230">
                <a:tc>
                  <a:txBody>
                    <a:bodyPr/>
                    <a:lstStyle/>
                    <a:p>
                      <a:r>
                        <a:rPr lang="en-US" dirty="0"/>
                        <a:t>2</a:t>
                      </a:r>
                      <a:endParaRPr lang="en-UG" dirty="0"/>
                    </a:p>
                  </a:txBody>
                  <a:tcPr/>
                </a:tc>
                <a:tc>
                  <a:txBody>
                    <a:bodyPr/>
                    <a:lstStyle/>
                    <a:p>
                      <a:r>
                        <a:rPr lang="en-US" dirty="0"/>
                        <a:t>Prevalence</a:t>
                      </a:r>
                      <a:endParaRPr lang="en-UG" dirty="0"/>
                    </a:p>
                  </a:txBody>
                  <a:tcPr/>
                </a:tc>
                <a:tc>
                  <a:txBody>
                    <a:bodyPr/>
                    <a:lstStyle/>
                    <a:p>
                      <a:r>
                        <a:rPr lang="en-UG" dirty="0"/>
                        <a:t>≥</a:t>
                      </a:r>
                      <a:r>
                        <a:rPr lang="en-US"/>
                        <a:t>38.4 </a:t>
                      </a:r>
                      <a:r>
                        <a:rPr lang="en-US" dirty="0"/>
                        <a:t>million</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G" dirty="0"/>
                        <a:t>≥</a:t>
                      </a:r>
                      <a:r>
                        <a:rPr lang="en-US" dirty="0"/>
                        <a:t>19 million</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G" dirty="0"/>
                        <a:t>≥</a:t>
                      </a:r>
                      <a:r>
                        <a:rPr lang="en-US" dirty="0"/>
                        <a:t>296 million</a:t>
                      </a:r>
                      <a:endParaRPr lang="en-UG" dirty="0"/>
                    </a:p>
                  </a:txBody>
                  <a:tcPr/>
                </a:tc>
                <a:tc>
                  <a:txBody>
                    <a:bodyPr/>
                    <a:lstStyle/>
                    <a:p>
                      <a:r>
                        <a:rPr lang="en-US" dirty="0"/>
                        <a:t>Fluctuates</a:t>
                      </a:r>
                      <a:endParaRPr lang="en-UG" dirty="0"/>
                    </a:p>
                  </a:txBody>
                  <a:tcPr/>
                </a:tc>
                <a:extLst>
                  <a:ext uri="{0D108BD9-81ED-4DB2-BD59-A6C34878D82A}">
                    <a16:rowId xmlns:a16="http://schemas.microsoft.com/office/drawing/2014/main" val="2878920902"/>
                  </a:ext>
                </a:extLst>
              </a:tr>
              <a:tr h="371230">
                <a:tc>
                  <a:txBody>
                    <a:bodyPr/>
                    <a:lstStyle/>
                    <a:p>
                      <a:r>
                        <a:rPr lang="en-US" dirty="0"/>
                        <a:t>3</a:t>
                      </a:r>
                      <a:endParaRPr lang="en-UG" dirty="0"/>
                    </a:p>
                  </a:txBody>
                  <a:tcPr/>
                </a:tc>
                <a:tc>
                  <a:txBody>
                    <a:bodyPr/>
                    <a:lstStyle/>
                    <a:p>
                      <a:r>
                        <a:rPr lang="en-US" dirty="0"/>
                        <a:t>Curable?</a:t>
                      </a:r>
                      <a:endParaRPr lang="en-UG" dirty="0"/>
                    </a:p>
                  </a:txBody>
                  <a:tcPr/>
                </a:tc>
                <a:tc>
                  <a:txBody>
                    <a:bodyPr/>
                    <a:lstStyle/>
                    <a:p>
                      <a:r>
                        <a:rPr lang="en-US" dirty="0"/>
                        <a:t>No</a:t>
                      </a:r>
                      <a:endParaRPr lang="en-UG" dirty="0"/>
                    </a:p>
                  </a:txBody>
                  <a:tcPr/>
                </a:tc>
                <a:tc>
                  <a:txBody>
                    <a:bodyPr/>
                    <a:lstStyle/>
                    <a:p>
                      <a:r>
                        <a:rPr lang="en-US" dirty="0"/>
                        <a:t>Yes/ No</a:t>
                      </a:r>
                      <a:endParaRPr lang="en-UG" dirty="0"/>
                    </a:p>
                  </a:txBody>
                  <a:tcPr/>
                </a:tc>
                <a:tc>
                  <a:txBody>
                    <a:bodyPr/>
                    <a:lstStyle/>
                    <a:p>
                      <a:r>
                        <a:rPr lang="en-US" dirty="0"/>
                        <a:t>Yes/ No</a:t>
                      </a:r>
                      <a:endParaRPr lang="en-UG" dirty="0"/>
                    </a:p>
                  </a:txBody>
                  <a:tcPr/>
                </a:tc>
                <a:tc>
                  <a:txBody>
                    <a:bodyPr/>
                    <a:lstStyle/>
                    <a:p>
                      <a:r>
                        <a:rPr lang="en-US" dirty="0"/>
                        <a:t>No</a:t>
                      </a:r>
                      <a:endParaRPr lang="en-UG" dirty="0"/>
                    </a:p>
                  </a:txBody>
                  <a:tcPr/>
                </a:tc>
                <a:extLst>
                  <a:ext uri="{0D108BD9-81ED-4DB2-BD59-A6C34878D82A}">
                    <a16:rowId xmlns:a16="http://schemas.microsoft.com/office/drawing/2014/main" val="2528909324"/>
                  </a:ext>
                </a:extLst>
              </a:tr>
              <a:tr h="915363">
                <a:tc>
                  <a:txBody>
                    <a:bodyPr/>
                    <a:lstStyle/>
                    <a:p>
                      <a:r>
                        <a:rPr lang="en-US" dirty="0"/>
                        <a:t>4</a:t>
                      </a:r>
                      <a:endParaRPr lang="en-UG" dirty="0"/>
                    </a:p>
                  </a:txBody>
                  <a:tcPr/>
                </a:tc>
                <a:tc>
                  <a:txBody>
                    <a:bodyPr/>
                    <a:lstStyle/>
                    <a:p>
                      <a:r>
                        <a:rPr lang="en-US" dirty="0"/>
                        <a:t>Management</a:t>
                      </a:r>
                      <a:endParaRPr lang="en-UG" dirty="0"/>
                    </a:p>
                  </a:txBody>
                  <a:tcPr/>
                </a:tc>
                <a:tc>
                  <a:txBody>
                    <a:bodyPr/>
                    <a:lstStyle/>
                    <a:p>
                      <a:r>
                        <a:rPr lang="en-US" dirty="0"/>
                        <a:t>Antiretroviral therapy</a:t>
                      </a:r>
                      <a:endParaRPr lang="en-UG" dirty="0"/>
                    </a:p>
                  </a:txBody>
                  <a:tcPr/>
                </a:tc>
                <a:tc>
                  <a:txBody>
                    <a:bodyPr/>
                    <a:lstStyle/>
                    <a:p>
                      <a:pPr marL="285750" indent="-285750">
                        <a:buFont typeface="Arial" panose="020B0604020202020204" pitchFamily="34" charset="0"/>
                        <a:buChar char="•"/>
                      </a:pPr>
                      <a:r>
                        <a:rPr lang="en-US" dirty="0"/>
                        <a:t>Chemotherapy</a:t>
                      </a:r>
                    </a:p>
                    <a:p>
                      <a:pPr marL="285750" indent="-285750">
                        <a:buFont typeface="Arial" panose="020B0604020202020204" pitchFamily="34" charset="0"/>
                        <a:buChar char="•"/>
                      </a:pPr>
                      <a:r>
                        <a:rPr lang="en-US" dirty="0"/>
                        <a:t>Surgery</a:t>
                      </a:r>
                      <a:endParaRPr lang="en-UG"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Antiretroviral therapy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Vaccination</a:t>
                      </a:r>
                      <a:endParaRPr lang="en-UG" dirty="0"/>
                    </a:p>
                  </a:txBody>
                  <a:tcPr/>
                </a:tc>
                <a:tc>
                  <a:txBody>
                    <a:bodyPr/>
                    <a:lstStyle/>
                    <a:p>
                      <a:r>
                        <a:rPr lang="en-US" dirty="0"/>
                        <a:t>Vaccination</a:t>
                      </a:r>
                      <a:endParaRPr lang="en-UG" dirty="0"/>
                    </a:p>
                  </a:txBody>
                  <a:tcPr/>
                </a:tc>
                <a:extLst>
                  <a:ext uri="{0D108BD9-81ED-4DB2-BD59-A6C34878D82A}">
                    <a16:rowId xmlns:a16="http://schemas.microsoft.com/office/drawing/2014/main" val="1693324045"/>
                  </a:ext>
                </a:extLst>
              </a:tr>
              <a:tr h="4198258">
                <a:tc>
                  <a:txBody>
                    <a:bodyPr/>
                    <a:lstStyle/>
                    <a:p>
                      <a:r>
                        <a:rPr lang="en-US" dirty="0"/>
                        <a:t>5</a:t>
                      </a:r>
                      <a:endParaRPr lang="en-UG" dirty="0"/>
                    </a:p>
                  </a:txBody>
                  <a:tcPr/>
                </a:tc>
                <a:tc>
                  <a:txBody>
                    <a:bodyPr/>
                    <a:lstStyle/>
                    <a:p>
                      <a:r>
                        <a:rPr lang="en-US" dirty="0"/>
                        <a:t>Effect on patient</a:t>
                      </a:r>
                      <a:endParaRPr lang="en-UG" dirty="0"/>
                    </a:p>
                  </a:txBody>
                  <a:tcPr/>
                </a:tc>
                <a:tc>
                  <a:txBody>
                    <a:bodyPr/>
                    <a:lstStyle/>
                    <a:p>
                      <a:pPr marL="285750" indent="-285750">
                        <a:buFont typeface="Arial" panose="020B0604020202020204" pitchFamily="34" charset="0"/>
                        <a:buChar char="•"/>
                      </a:pPr>
                      <a:r>
                        <a:rPr lang="en-US" dirty="0"/>
                        <a:t>Sexual depravity due to stigma</a:t>
                      </a:r>
                    </a:p>
                    <a:p>
                      <a:pPr marL="285750" indent="-285750">
                        <a:buFont typeface="Arial" panose="020B0604020202020204" pitchFamily="34" charset="0"/>
                        <a:buChar char="•"/>
                      </a:pPr>
                      <a:r>
                        <a:rPr lang="en-US" dirty="0"/>
                        <a:t>Missed opportunity to have children</a:t>
                      </a:r>
                    </a:p>
                    <a:p>
                      <a:pPr marL="285750" indent="-285750">
                        <a:buFont typeface="Arial" panose="020B0604020202020204" pitchFamily="34" charset="0"/>
                        <a:buChar char="•"/>
                      </a:pPr>
                      <a:r>
                        <a:rPr lang="en-US" dirty="0"/>
                        <a:t>Missed opportunity to marry</a:t>
                      </a:r>
                    </a:p>
                    <a:p>
                      <a:pPr marL="285750" indent="-285750">
                        <a:buFont typeface="Arial" panose="020B0604020202020204" pitchFamily="34" charset="0"/>
                        <a:buChar char="•"/>
                      </a:pPr>
                      <a:r>
                        <a:rPr lang="en-US" dirty="0"/>
                        <a:t>Restricted travel to certain areas</a:t>
                      </a:r>
                    </a:p>
                    <a:p>
                      <a:pPr marL="285750" indent="-285750">
                        <a:buFont typeface="Arial" panose="020B0604020202020204" pitchFamily="34" charset="0"/>
                        <a:buChar char="•"/>
                      </a:pPr>
                      <a:r>
                        <a:rPr lang="en-US" dirty="0"/>
                        <a:t>Daily medication is troubling</a:t>
                      </a:r>
                    </a:p>
                    <a:p>
                      <a:pPr marL="285750" indent="-285750">
                        <a:buFont typeface="Arial" panose="020B0604020202020204" pitchFamily="34" charset="0"/>
                        <a:buChar char="•"/>
                      </a:pPr>
                      <a:r>
                        <a:rPr lang="en-US" dirty="0"/>
                        <a:t>Medication side effects are very irritating</a:t>
                      </a:r>
                      <a:endParaRPr lang="en-UG" dirty="0"/>
                    </a:p>
                  </a:txBody>
                  <a:tcPr/>
                </a:tc>
                <a:tc>
                  <a:txBody>
                    <a:bodyPr/>
                    <a:lstStyle/>
                    <a:p>
                      <a:pPr marL="285750" indent="-285750">
                        <a:buFont typeface="Arial" panose="020B0604020202020204" pitchFamily="34" charset="0"/>
                        <a:buChar char="•"/>
                      </a:pPr>
                      <a:r>
                        <a:rPr lang="en-US" dirty="0"/>
                        <a:t>A lot of pain</a:t>
                      </a:r>
                    </a:p>
                    <a:p>
                      <a:pPr marL="285750" indent="-285750">
                        <a:buFont typeface="Arial" panose="020B0604020202020204" pitchFamily="34" charset="0"/>
                        <a:buChar char="•"/>
                      </a:pPr>
                      <a:r>
                        <a:rPr lang="en-US" dirty="0"/>
                        <a:t>Mental anguish</a:t>
                      </a:r>
                    </a:p>
                    <a:p>
                      <a:pPr marL="285750" indent="-285750">
                        <a:buFont typeface="Arial" panose="020B0604020202020204" pitchFamily="34" charset="0"/>
                        <a:buChar char="•"/>
                      </a:pPr>
                      <a:r>
                        <a:rPr lang="en-US" dirty="0"/>
                        <a:t>Treatment has several irritating side effects</a:t>
                      </a:r>
                      <a:endParaRPr lang="en-UG" dirty="0"/>
                    </a:p>
                  </a:txBody>
                  <a:tcPr/>
                </a:tc>
                <a:tc>
                  <a:txBody>
                    <a:bodyPr/>
                    <a:lstStyle/>
                    <a:p>
                      <a:pPr marL="285750" indent="-285750">
                        <a:buFont typeface="Arial" panose="020B0604020202020204" pitchFamily="34" charset="0"/>
                        <a:buChar char="•"/>
                      </a:pPr>
                      <a:r>
                        <a:rPr lang="en-US" dirty="0"/>
                        <a:t>Daily medication is troubling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Medication side effects are very irritating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Restricted travel to certain areas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Sexual depravity due to stigma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G"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G" dirty="0"/>
                    </a:p>
                  </a:txBody>
                  <a:tcPr/>
                </a:tc>
                <a:tc>
                  <a:txBody>
                    <a:bodyPr/>
                    <a:lstStyle/>
                    <a:p>
                      <a:pPr marL="285750" indent="-285750">
                        <a:buFont typeface="Arial" panose="020B0604020202020204" pitchFamily="34" charset="0"/>
                        <a:buChar char="•"/>
                      </a:pPr>
                      <a:r>
                        <a:rPr lang="en-US" dirty="0"/>
                        <a:t>Loss of taste and smell senses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Restricted travel to certain areas</a:t>
                      </a:r>
                    </a:p>
                    <a:p>
                      <a:pPr marL="0" indent="0">
                        <a:buFont typeface="Arial" panose="020B0604020202020204" pitchFamily="34" charset="0"/>
                        <a:buNone/>
                      </a:pPr>
                      <a:endParaRPr lang="en-US" dirty="0"/>
                    </a:p>
                    <a:p>
                      <a:pPr marL="285750" indent="-285750">
                        <a:buFont typeface="Arial" panose="020B0604020202020204" pitchFamily="34" charset="0"/>
                        <a:buChar char="•"/>
                      </a:pPr>
                      <a:endParaRPr lang="en-UG" dirty="0"/>
                    </a:p>
                  </a:txBody>
                  <a:tcPr/>
                </a:tc>
                <a:extLst>
                  <a:ext uri="{0D108BD9-81ED-4DB2-BD59-A6C34878D82A}">
                    <a16:rowId xmlns:a16="http://schemas.microsoft.com/office/drawing/2014/main" val="611402985"/>
                  </a:ext>
                </a:extLst>
              </a:tr>
            </a:tbl>
          </a:graphicData>
        </a:graphic>
      </p:graphicFrame>
    </p:spTree>
    <p:extLst>
      <p:ext uri="{BB962C8B-B14F-4D97-AF65-F5344CB8AC3E}">
        <p14:creationId xmlns:p14="http://schemas.microsoft.com/office/powerpoint/2010/main" val="4161789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AA8D7B-4A33-4213-68A6-179EC80152C0}"/>
              </a:ext>
            </a:extLst>
          </p:cNvPr>
          <p:cNvSpPr>
            <a:spLocks noGrp="1"/>
          </p:cNvSpPr>
          <p:nvPr>
            <p:ph type="title"/>
          </p:nvPr>
        </p:nvSpPr>
        <p:spPr>
          <a:xfrm>
            <a:off x="732184" y="-164957"/>
            <a:ext cx="10515600" cy="1325563"/>
          </a:xfrm>
        </p:spPr>
        <p:txBody>
          <a:bodyPr/>
          <a:lstStyle/>
          <a:p>
            <a:r>
              <a:rPr lang="en-US" dirty="0"/>
              <a:t>Our Solutions</a:t>
            </a:r>
            <a:endParaRPr lang="en-UG" dirty="0"/>
          </a:p>
        </p:txBody>
      </p:sp>
      <p:graphicFrame>
        <p:nvGraphicFramePr>
          <p:cNvPr id="6" name="Table 6">
            <a:extLst>
              <a:ext uri="{FF2B5EF4-FFF2-40B4-BE49-F238E27FC236}">
                <a16:creationId xmlns:a16="http://schemas.microsoft.com/office/drawing/2014/main" id="{2645A64B-B85F-B408-87C7-384CE76BCE78}"/>
              </a:ext>
            </a:extLst>
          </p:cNvPr>
          <p:cNvGraphicFramePr>
            <a:graphicFrameLocks noGrp="1"/>
          </p:cNvGraphicFramePr>
          <p:nvPr>
            <p:ph idx="1"/>
            <p:extLst>
              <p:ext uri="{D42A27DB-BD31-4B8C-83A1-F6EECF244321}">
                <p14:modId xmlns:p14="http://schemas.microsoft.com/office/powerpoint/2010/main" val="75512366"/>
              </p:ext>
            </p:extLst>
          </p:nvPr>
        </p:nvGraphicFramePr>
        <p:xfrm>
          <a:off x="838200" y="927654"/>
          <a:ext cx="10515600" cy="5930272"/>
        </p:xfrm>
        <a:graphic>
          <a:graphicData uri="http://schemas.openxmlformats.org/drawingml/2006/table">
            <a:tbl>
              <a:tblPr firstRow="1" bandRow="1">
                <a:tableStyleId>{5C22544A-7EE6-4342-B048-85BDC9FD1C3A}</a:tableStyleId>
              </a:tblPr>
              <a:tblGrid>
                <a:gridCol w="420757">
                  <a:extLst>
                    <a:ext uri="{9D8B030D-6E8A-4147-A177-3AD203B41FA5}">
                      <a16:colId xmlns:a16="http://schemas.microsoft.com/office/drawing/2014/main" val="276880309"/>
                    </a:ext>
                  </a:extLst>
                </a:gridCol>
                <a:gridCol w="1682363">
                  <a:extLst>
                    <a:ext uri="{9D8B030D-6E8A-4147-A177-3AD203B41FA5}">
                      <a16:colId xmlns:a16="http://schemas.microsoft.com/office/drawing/2014/main" val="1649950502"/>
                    </a:ext>
                  </a:extLst>
                </a:gridCol>
                <a:gridCol w="2103120">
                  <a:extLst>
                    <a:ext uri="{9D8B030D-6E8A-4147-A177-3AD203B41FA5}">
                      <a16:colId xmlns:a16="http://schemas.microsoft.com/office/drawing/2014/main" val="66641054"/>
                    </a:ext>
                  </a:extLst>
                </a:gridCol>
                <a:gridCol w="2103120">
                  <a:extLst>
                    <a:ext uri="{9D8B030D-6E8A-4147-A177-3AD203B41FA5}">
                      <a16:colId xmlns:a16="http://schemas.microsoft.com/office/drawing/2014/main" val="1824521750"/>
                    </a:ext>
                  </a:extLst>
                </a:gridCol>
                <a:gridCol w="2103120">
                  <a:extLst>
                    <a:ext uri="{9D8B030D-6E8A-4147-A177-3AD203B41FA5}">
                      <a16:colId xmlns:a16="http://schemas.microsoft.com/office/drawing/2014/main" val="911553812"/>
                    </a:ext>
                  </a:extLst>
                </a:gridCol>
                <a:gridCol w="2103120">
                  <a:extLst>
                    <a:ext uri="{9D8B030D-6E8A-4147-A177-3AD203B41FA5}">
                      <a16:colId xmlns:a16="http://schemas.microsoft.com/office/drawing/2014/main" val="1397190879"/>
                    </a:ext>
                  </a:extLst>
                </a:gridCol>
              </a:tblGrid>
              <a:tr h="370642">
                <a:tc gridSpan="2">
                  <a:txBody>
                    <a:bodyPr/>
                    <a:lstStyle/>
                    <a:p>
                      <a:r>
                        <a:rPr lang="en-US" b="1" dirty="0"/>
                        <a:t>Diseases</a:t>
                      </a:r>
                      <a:endParaRPr lang="en-UG" b="1" dirty="0"/>
                    </a:p>
                  </a:txBody>
                  <a:tcPr/>
                </a:tc>
                <a:tc hMerge="1">
                  <a:txBody>
                    <a:bodyPr/>
                    <a:lstStyle/>
                    <a:p>
                      <a:endParaRPr lang="en-UG"/>
                    </a:p>
                  </a:txBody>
                  <a:tcPr/>
                </a:tc>
                <a:tc>
                  <a:txBody>
                    <a:bodyPr/>
                    <a:lstStyle/>
                    <a:p>
                      <a:pPr algn="ctr"/>
                      <a:r>
                        <a:rPr lang="en-US" b="1" dirty="0"/>
                        <a:t>HIV</a:t>
                      </a:r>
                      <a:endParaRPr lang="en-UG" b="1" dirty="0"/>
                    </a:p>
                  </a:txBody>
                  <a:tcPr/>
                </a:tc>
                <a:tc>
                  <a:txBody>
                    <a:bodyPr/>
                    <a:lstStyle/>
                    <a:p>
                      <a:pPr algn="ctr"/>
                      <a:r>
                        <a:rPr lang="en-US" b="1" dirty="0"/>
                        <a:t>Cancer</a:t>
                      </a:r>
                      <a:endParaRPr lang="en-UG" b="1" dirty="0"/>
                    </a:p>
                  </a:txBody>
                  <a:tcPr/>
                </a:tc>
                <a:tc>
                  <a:txBody>
                    <a:bodyPr/>
                    <a:lstStyle/>
                    <a:p>
                      <a:pPr algn="ctr"/>
                      <a:r>
                        <a:rPr lang="en-US" b="1" dirty="0"/>
                        <a:t>Hepatitis B</a:t>
                      </a:r>
                      <a:endParaRPr lang="en-UG" b="1" dirty="0"/>
                    </a:p>
                  </a:txBody>
                  <a:tcPr/>
                </a:tc>
                <a:tc>
                  <a:txBody>
                    <a:bodyPr/>
                    <a:lstStyle/>
                    <a:p>
                      <a:pPr algn="ctr"/>
                      <a:r>
                        <a:rPr lang="en-US" b="1" dirty="0"/>
                        <a:t>Covid-19</a:t>
                      </a:r>
                      <a:endParaRPr lang="en-UG" b="1" dirty="0"/>
                    </a:p>
                  </a:txBody>
                  <a:tcPr/>
                </a:tc>
                <a:extLst>
                  <a:ext uri="{0D108BD9-81ED-4DB2-BD59-A6C34878D82A}">
                    <a16:rowId xmlns:a16="http://schemas.microsoft.com/office/drawing/2014/main" val="3497123188"/>
                  </a:ext>
                </a:extLst>
              </a:tr>
              <a:tr h="370642">
                <a:tc gridSpan="2">
                  <a:txBody>
                    <a:bodyPr/>
                    <a:lstStyle/>
                    <a:p>
                      <a:r>
                        <a:rPr lang="en-US" b="1" dirty="0"/>
                        <a:t>Solutions</a:t>
                      </a:r>
                      <a:endParaRPr lang="en-UG" b="1" dirty="0"/>
                    </a:p>
                  </a:txBody>
                  <a:tcPr/>
                </a:tc>
                <a:tc hMerge="1">
                  <a:txBody>
                    <a:bodyPr/>
                    <a:lstStyle/>
                    <a:p>
                      <a:endParaRPr lang="en-UG"/>
                    </a:p>
                  </a:txBody>
                  <a:tcPr/>
                </a:tc>
                <a:tc>
                  <a:txBody>
                    <a:bodyPr/>
                    <a:lstStyle/>
                    <a:p>
                      <a:pPr algn="ctr"/>
                      <a:r>
                        <a:rPr lang="en-US" b="1" dirty="0"/>
                        <a:t>BertoV1</a:t>
                      </a:r>
                      <a:endParaRPr lang="en-UG" b="1" dirty="0"/>
                    </a:p>
                  </a:txBody>
                  <a:tcPr/>
                </a:tc>
                <a:tc>
                  <a:txBody>
                    <a:bodyPr/>
                    <a:lstStyle/>
                    <a:p>
                      <a:pPr algn="ctr"/>
                      <a:r>
                        <a:rPr lang="en-US" b="1" dirty="0"/>
                        <a:t>BertoCAN</a:t>
                      </a:r>
                      <a:endParaRPr lang="en-UG" b="1" dirty="0"/>
                    </a:p>
                  </a:txBody>
                  <a:tcPr/>
                </a:tc>
                <a:tc>
                  <a:txBody>
                    <a:bodyPr/>
                    <a:lstStyle/>
                    <a:p>
                      <a:pPr algn="ctr"/>
                      <a:r>
                        <a:rPr lang="en-US" b="1" dirty="0"/>
                        <a:t>BertoHEP</a:t>
                      </a:r>
                      <a:endParaRPr lang="en-UG" b="1" dirty="0"/>
                    </a:p>
                  </a:txBody>
                  <a:tcPr/>
                </a:tc>
                <a:tc>
                  <a:txBody>
                    <a:bodyPr/>
                    <a:lstStyle/>
                    <a:p>
                      <a:pPr algn="ctr"/>
                      <a:r>
                        <a:rPr lang="en-US" b="1" dirty="0"/>
                        <a:t>BertoCOV</a:t>
                      </a:r>
                      <a:endParaRPr lang="en-UG" b="1" dirty="0"/>
                    </a:p>
                  </a:txBody>
                  <a:tcPr/>
                </a:tc>
                <a:extLst>
                  <a:ext uri="{0D108BD9-81ED-4DB2-BD59-A6C34878D82A}">
                    <a16:rowId xmlns:a16="http://schemas.microsoft.com/office/drawing/2014/main" val="4057448025"/>
                  </a:ext>
                </a:extLst>
              </a:tr>
              <a:tr h="370642">
                <a:tc gridSpan="2">
                  <a:txBody>
                    <a:bodyPr/>
                    <a:lstStyle/>
                    <a:p>
                      <a:r>
                        <a:rPr lang="en-US" b="1" dirty="0"/>
                        <a:t>Characteristics</a:t>
                      </a:r>
                      <a:endParaRPr lang="en-UG" b="1" dirty="0"/>
                    </a:p>
                  </a:txBody>
                  <a:tcPr/>
                </a:tc>
                <a:tc hMerge="1">
                  <a:txBody>
                    <a:bodyPr/>
                    <a:lstStyle/>
                    <a:p>
                      <a:endParaRPr lang="en-UG"/>
                    </a:p>
                  </a:txBody>
                  <a:tcPr/>
                </a:tc>
                <a:tc gridSpan="4">
                  <a:txBody>
                    <a:bodyPr/>
                    <a:lstStyle/>
                    <a:p>
                      <a:endParaRPr lang="en-UG" dirty="0"/>
                    </a:p>
                  </a:txBody>
                  <a:tcPr/>
                </a:tc>
                <a:tc hMerge="1">
                  <a:txBody>
                    <a:bodyPr/>
                    <a:lstStyle/>
                    <a:p>
                      <a:endParaRPr lang="en-UG" dirty="0"/>
                    </a:p>
                  </a:txBody>
                  <a:tcPr/>
                </a:tc>
                <a:tc hMerge="1">
                  <a:txBody>
                    <a:bodyPr/>
                    <a:lstStyle/>
                    <a:p>
                      <a:endParaRPr lang="en-UG" dirty="0"/>
                    </a:p>
                  </a:txBody>
                  <a:tcPr/>
                </a:tc>
                <a:tc hMerge="1">
                  <a:txBody>
                    <a:bodyPr/>
                    <a:lstStyle/>
                    <a:p>
                      <a:endParaRPr lang="en-UG" dirty="0"/>
                    </a:p>
                  </a:txBody>
                  <a:tcPr/>
                </a:tc>
                <a:extLst>
                  <a:ext uri="{0D108BD9-81ED-4DB2-BD59-A6C34878D82A}">
                    <a16:rowId xmlns:a16="http://schemas.microsoft.com/office/drawing/2014/main" val="3680026055"/>
                  </a:ext>
                </a:extLst>
              </a:tr>
              <a:tr h="370642">
                <a:tc>
                  <a:txBody>
                    <a:bodyPr/>
                    <a:lstStyle/>
                    <a:p>
                      <a:r>
                        <a:rPr lang="en-US" dirty="0"/>
                        <a:t>1</a:t>
                      </a:r>
                      <a:endParaRPr lang="en-UG" dirty="0"/>
                    </a:p>
                  </a:txBody>
                  <a:tcPr/>
                </a:tc>
                <a:tc>
                  <a:txBody>
                    <a:bodyPr/>
                    <a:lstStyle/>
                    <a:p>
                      <a:r>
                        <a:rPr lang="en-US" dirty="0"/>
                        <a:t>Nature of API</a:t>
                      </a:r>
                      <a:endParaRPr lang="en-UG" dirty="0"/>
                    </a:p>
                  </a:txBody>
                  <a:tcPr/>
                </a:tc>
                <a:tc>
                  <a:txBody>
                    <a:bodyPr/>
                    <a:lstStyle/>
                    <a:p>
                      <a:r>
                        <a:rPr lang="en-US" dirty="0"/>
                        <a:t>Polypeptide</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Polypeptide</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Polypeptide</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Polypeptide</a:t>
                      </a:r>
                      <a:endParaRPr lang="en-UG" dirty="0"/>
                    </a:p>
                  </a:txBody>
                  <a:tcPr/>
                </a:tc>
                <a:extLst>
                  <a:ext uri="{0D108BD9-81ED-4DB2-BD59-A6C34878D82A}">
                    <a16:rowId xmlns:a16="http://schemas.microsoft.com/office/drawing/2014/main" val="3357489817"/>
                  </a:ext>
                </a:extLst>
              </a:tr>
              <a:tr h="370642">
                <a:tc>
                  <a:txBody>
                    <a:bodyPr/>
                    <a:lstStyle/>
                    <a:p>
                      <a:r>
                        <a:rPr lang="en-US" dirty="0"/>
                        <a:t>2</a:t>
                      </a:r>
                      <a:endParaRPr lang="en-UG" dirty="0"/>
                    </a:p>
                  </a:txBody>
                  <a:tcPr/>
                </a:tc>
                <a:tc>
                  <a:txBody>
                    <a:bodyPr/>
                    <a:lstStyle/>
                    <a:p>
                      <a:r>
                        <a:rPr lang="en-US" dirty="0"/>
                        <a:t>Curative</a:t>
                      </a:r>
                      <a:endParaRPr lang="en-UG" dirty="0"/>
                    </a:p>
                  </a:txBody>
                  <a:tcPr/>
                </a:tc>
                <a:tc>
                  <a:txBody>
                    <a:bodyPr/>
                    <a:lstStyle/>
                    <a:p>
                      <a:r>
                        <a:rPr lang="en-US" dirty="0"/>
                        <a:t>Yes</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Yes</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Yes</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Yes</a:t>
                      </a:r>
                      <a:endParaRPr lang="en-UG" dirty="0"/>
                    </a:p>
                  </a:txBody>
                  <a:tcPr/>
                </a:tc>
                <a:extLst>
                  <a:ext uri="{0D108BD9-81ED-4DB2-BD59-A6C34878D82A}">
                    <a16:rowId xmlns:a16="http://schemas.microsoft.com/office/drawing/2014/main" val="3475300858"/>
                  </a:ext>
                </a:extLst>
              </a:tr>
              <a:tr h="370642">
                <a:tc>
                  <a:txBody>
                    <a:bodyPr/>
                    <a:lstStyle/>
                    <a:p>
                      <a:r>
                        <a:rPr lang="en-US" dirty="0"/>
                        <a:t>3</a:t>
                      </a:r>
                      <a:endParaRPr lang="en-UG" dirty="0"/>
                    </a:p>
                  </a:txBody>
                  <a:tcPr/>
                </a:tc>
                <a:tc>
                  <a:txBody>
                    <a:bodyPr/>
                    <a:lstStyle/>
                    <a:p>
                      <a:r>
                        <a:rPr lang="en-US" dirty="0"/>
                        <a:t>Duration</a:t>
                      </a:r>
                      <a:endParaRPr lang="en-UG" dirty="0"/>
                    </a:p>
                  </a:txBody>
                  <a:tcPr/>
                </a:tc>
                <a:tc>
                  <a:txBody>
                    <a:bodyPr/>
                    <a:lstStyle/>
                    <a:p>
                      <a:r>
                        <a:rPr lang="en-US" dirty="0"/>
                        <a:t>Single dose</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Single dose</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Single dose</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Single dose</a:t>
                      </a:r>
                      <a:endParaRPr lang="en-UG" dirty="0"/>
                    </a:p>
                  </a:txBody>
                  <a:tcPr/>
                </a:tc>
                <a:extLst>
                  <a:ext uri="{0D108BD9-81ED-4DB2-BD59-A6C34878D82A}">
                    <a16:rowId xmlns:a16="http://schemas.microsoft.com/office/drawing/2014/main" val="1236348094"/>
                  </a:ext>
                </a:extLst>
              </a:tr>
              <a:tr h="370642">
                <a:tc>
                  <a:txBody>
                    <a:bodyPr/>
                    <a:lstStyle/>
                    <a:p>
                      <a:r>
                        <a:rPr lang="en-US" dirty="0"/>
                        <a:t>4</a:t>
                      </a:r>
                      <a:endParaRPr lang="en-UG" dirty="0"/>
                    </a:p>
                  </a:txBody>
                  <a:tcPr/>
                </a:tc>
                <a:tc>
                  <a:txBody>
                    <a:bodyPr/>
                    <a:lstStyle/>
                    <a:p>
                      <a:r>
                        <a:rPr lang="en-US" dirty="0"/>
                        <a:t>Point of use</a:t>
                      </a:r>
                      <a:endParaRPr lang="en-UG" dirty="0"/>
                    </a:p>
                  </a:txBody>
                  <a:tcPr/>
                </a:tc>
                <a:tc>
                  <a:txBody>
                    <a:bodyPr/>
                    <a:lstStyle/>
                    <a:p>
                      <a:r>
                        <a:rPr lang="en-US" dirty="0"/>
                        <a:t>Unrestricted</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Unrestricted</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Unrestricted</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Unrestricted</a:t>
                      </a:r>
                      <a:endParaRPr lang="en-UG" dirty="0"/>
                    </a:p>
                  </a:txBody>
                  <a:tcPr/>
                </a:tc>
                <a:extLst>
                  <a:ext uri="{0D108BD9-81ED-4DB2-BD59-A6C34878D82A}">
                    <a16:rowId xmlns:a16="http://schemas.microsoft.com/office/drawing/2014/main" val="2869545700"/>
                  </a:ext>
                </a:extLst>
              </a:tr>
              <a:tr h="370642">
                <a:tc>
                  <a:txBody>
                    <a:bodyPr/>
                    <a:lstStyle/>
                    <a:p>
                      <a:r>
                        <a:rPr lang="en-US" dirty="0"/>
                        <a:t>5</a:t>
                      </a:r>
                      <a:endParaRPr lang="en-UG" dirty="0"/>
                    </a:p>
                  </a:txBody>
                  <a:tcPr/>
                </a:tc>
                <a:tc>
                  <a:txBody>
                    <a:bodyPr/>
                    <a:lstStyle/>
                    <a:p>
                      <a:r>
                        <a:rPr lang="en-US" dirty="0"/>
                        <a:t>Administration</a:t>
                      </a:r>
                      <a:endParaRPr lang="en-UG" dirty="0"/>
                    </a:p>
                  </a:txBody>
                  <a:tcPr/>
                </a:tc>
                <a:tc>
                  <a:txBody>
                    <a:bodyPr/>
                    <a:lstStyle/>
                    <a:p>
                      <a:r>
                        <a:rPr lang="en-US" dirty="0"/>
                        <a:t>Oral</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Oral</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Oral</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Oral</a:t>
                      </a:r>
                      <a:endParaRPr lang="en-UG" dirty="0"/>
                    </a:p>
                  </a:txBody>
                  <a:tcPr/>
                </a:tc>
                <a:extLst>
                  <a:ext uri="{0D108BD9-81ED-4DB2-BD59-A6C34878D82A}">
                    <a16:rowId xmlns:a16="http://schemas.microsoft.com/office/drawing/2014/main" val="3204896617"/>
                  </a:ext>
                </a:extLst>
              </a:tr>
              <a:tr h="370642">
                <a:tc>
                  <a:txBody>
                    <a:bodyPr/>
                    <a:lstStyle/>
                    <a:p>
                      <a:r>
                        <a:rPr lang="en-US" dirty="0"/>
                        <a:t>6</a:t>
                      </a:r>
                      <a:endParaRPr lang="en-UG" dirty="0"/>
                    </a:p>
                  </a:txBody>
                  <a:tcPr/>
                </a:tc>
                <a:tc>
                  <a:txBody>
                    <a:bodyPr/>
                    <a:lstStyle/>
                    <a:p>
                      <a:r>
                        <a:rPr lang="en-US" dirty="0"/>
                        <a:t>Recovery time</a:t>
                      </a:r>
                      <a:endParaRPr lang="en-UG" dirty="0"/>
                    </a:p>
                  </a:txBody>
                  <a:tcPr/>
                </a:tc>
                <a:tc>
                  <a:txBody>
                    <a:bodyPr/>
                    <a:lstStyle/>
                    <a:p>
                      <a:r>
                        <a:rPr lang="en-US" dirty="0"/>
                        <a:t>4 weeks</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weeks</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weeks</a:t>
                      </a:r>
                      <a:endParaRPr lang="en-UG" dirty="0"/>
                    </a:p>
                  </a:txBody>
                  <a:tcPr/>
                </a:tc>
                <a:tc>
                  <a:txBody>
                    <a:bodyPr/>
                    <a:lstStyle/>
                    <a:p>
                      <a:r>
                        <a:rPr lang="en-US" dirty="0"/>
                        <a:t>2 days</a:t>
                      </a:r>
                      <a:endParaRPr lang="en-UG" dirty="0"/>
                    </a:p>
                  </a:txBody>
                  <a:tcPr/>
                </a:tc>
                <a:extLst>
                  <a:ext uri="{0D108BD9-81ED-4DB2-BD59-A6C34878D82A}">
                    <a16:rowId xmlns:a16="http://schemas.microsoft.com/office/drawing/2014/main" val="1119221314"/>
                  </a:ext>
                </a:extLst>
              </a:tr>
              <a:tr h="370642">
                <a:tc>
                  <a:txBody>
                    <a:bodyPr/>
                    <a:lstStyle/>
                    <a:p>
                      <a:r>
                        <a:rPr lang="en-US" dirty="0"/>
                        <a:t>7</a:t>
                      </a:r>
                      <a:endParaRPr lang="en-UG" dirty="0"/>
                    </a:p>
                  </a:txBody>
                  <a:tcPr/>
                </a:tc>
                <a:tc>
                  <a:txBody>
                    <a:bodyPr/>
                    <a:lstStyle/>
                    <a:p>
                      <a:r>
                        <a:rPr lang="en-US" dirty="0"/>
                        <a:t>Smell</a:t>
                      </a:r>
                      <a:endParaRPr lang="en-UG" dirty="0"/>
                    </a:p>
                  </a:txBody>
                  <a:tcPr/>
                </a:tc>
                <a:tc>
                  <a:txBody>
                    <a:bodyPr/>
                    <a:lstStyle/>
                    <a:p>
                      <a:r>
                        <a:rPr lang="en-US" dirty="0"/>
                        <a:t>Odourless</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Odourless</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Odourless</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Odourless</a:t>
                      </a:r>
                      <a:endParaRPr lang="en-UG" dirty="0"/>
                    </a:p>
                  </a:txBody>
                  <a:tcPr/>
                </a:tc>
                <a:extLst>
                  <a:ext uri="{0D108BD9-81ED-4DB2-BD59-A6C34878D82A}">
                    <a16:rowId xmlns:a16="http://schemas.microsoft.com/office/drawing/2014/main" val="3273041262"/>
                  </a:ext>
                </a:extLst>
              </a:tr>
              <a:tr h="370642">
                <a:tc>
                  <a:txBody>
                    <a:bodyPr/>
                    <a:lstStyle/>
                    <a:p>
                      <a:r>
                        <a:rPr lang="en-US" dirty="0"/>
                        <a:t>8</a:t>
                      </a:r>
                      <a:endParaRPr lang="en-UG" dirty="0"/>
                    </a:p>
                  </a:txBody>
                  <a:tcPr/>
                </a:tc>
                <a:tc>
                  <a:txBody>
                    <a:bodyPr/>
                    <a:lstStyle/>
                    <a:p>
                      <a:r>
                        <a:rPr lang="en-US" dirty="0"/>
                        <a:t>Taste</a:t>
                      </a:r>
                      <a:endParaRPr lang="en-UG" dirty="0"/>
                    </a:p>
                  </a:txBody>
                  <a:tcPr/>
                </a:tc>
                <a:tc>
                  <a:txBody>
                    <a:bodyPr/>
                    <a:lstStyle/>
                    <a:p>
                      <a:r>
                        <a:rPr lang="en-US" dirty="0"/>
                        <a:t>Slightly salty</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Slightly salty</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Slightly salty</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Slightly salty</a:t>
                      </a:r>
                      <a:endParaRPr lang="en-UG" dirty="0"/>
                    </a:p>
                  </a:txBody>
                  <a:tcPr/>
                </a:tc>
                <a:extLst>
                  <a:ext uri="{0D108BD9-81ED-4DB2-BD59-A6C34878D82A}">
                    <a16:rowId xmlns:a16="http://schemas.microsoft.com/office/drawing/2014/main" val="2677470260"/>
                  </a:ext>
                </a:extLst>
              </a:tr>
              <a:tr h="370642">
                <a:tc>
                  <a:txBody>
                    <a:bodyPr/>
                    <a:lstStyle/>
                    <a:p>
                      <a:r>
                        <a:rPr lang="en-US" dirty="0"/>
                        <a:t>9</a:t>
                      </a:r>
                      <a:endParaRPr lang="en-UG" dirty="0"/>
                    </a:p>
                  </a:txBody>
                  <a:tcPr/>
                </a:tc>
                <a:tc>
                  <a:txBody>
                    <a:bodyPr/>
                    <a:lstStyle/>
                    <a:p>
                      <a:r>
                        <a:rPr lang="en-US" dirty="0"/>
                        <a:t>Side effects</a:t>
                      </a:r>
                      <a:endParaRPr lang="en-UG" dirty="0"/>
                    </a:p>
                  </a:txBody>
                  <a:tcPr/>
                </a:tc>
                <a:tc>
                  <a:txBody>
                    <a:bodyPr/>
                    <a:lstStyle/>
                    <a:p>
                      <a:r>
                        <a:rPr lang="en-US" dirty="0"/>
                        <a:t>Not expected</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expected</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expected</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expected</a:t>
                      </a:r>
                      <a:endParaRPr lang="en-UG" dirty="0"/>
                    </a:p>
                  </a:txBody>
                  <a:tcPr/>
                </a:tc>
                <a:extLst>
                  <a:ext uri="{0D108BD9-81ED-4DB2-BD59-A6C34878D82A}">
                    <a16:rowId xmlns:a16="http://schemas.microsoft.com/office/drawing/2014/main" val="304500465"/>
                  </a:ext>
                </a:extLst>
              </a:tr>
              <a:tr h="370642">
                <a:tc>
                  <a:txBody>
                    <a:bodyPr/>
                    <a:lstStyle/>
                    <a:p>
                      <a:r>
                        <a:rPr lang="en-US" dirty="0"/>
                        <a:t>10</a:t>
                      </a:r>
                      <a:endParaRPr lang="en-UG" dirty="0"/>
                    </a:p>
                  </a:txBody>
                  <a:tcPr/>
                </a:tc>
                <a:tc>
                  <a:txBody>
                    <a:bodyPr/>
                    <a:lstStyle/>
                    <a:p>
                      <a:r>
                        <a:rPr lang="en-US" dirty="0"/>
                        <a:t>Eligibility</a:t>
                      </a:r>
                      <a:endParaRPr lang="en-UG" dirty="0"/>
                    </a:p>
                  </a:txBody>
                  <a:tcPr/>
                </a:tc>
                <a:tc>
                  <a:txBody>
                    <a:bodyPr/>
                    <a:lstStyle/>
                    <a:p>
                      <a:r>
                        <a:rPr lang="en-US" dirty="0"/>
                        <a:t>All humans</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humans</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humans</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humans</a:t>
                      </a:r>
                      <a:endParaRPr lang="en-UG" dirty="0"/>
                    </a:p>
                  </a:txBody>
                  <a:tcPr/>
                </a:tc>
                <a:extLst>
                  <a:ext uri="{0D108BD9-81ED-4DB2-BD59-A6C34878D82A}">
                    <a16:rowId xmlns:a16="http://schemas.microsoft.com/office/drawing/2014/main" val="2800112463"/>
                  </a:ext>
                </a:extLst>
              </a:tr>
              <a:tr h="370642">
                <a:tc>
                  <a:txBody>
                    <a:bodyPr/>
                    <a:lstStyle/>
                    <a:p>
                      <a:r>
                        <a:rPr lang="en-US" dirty="0"/>
                        <a:t>11</a:t>
                      </a:r>
                      <a:endParaRPr lang="en-UG" dirty="0"/>
                    </a:p>
                  </a:txBody>
                  <a:tcPr/>
                </a:tc>
                <a:tc>
                  <a:txBody>
                    <a:bodyPr/>
                    <a:lstStyle/>
                    <a:p>
                      <a:r>
                        <a:rPr lang="en-US" dirty="0"/>
                        <a:t>Requirements</a:t>
                      </a:r>
                      <a:endParaRPr lang="en-UG" dirty="0"/>
                    </a:p>
                  </a:txBody>
                  <a:tcPr/>
                </a:tc>
                <a:tc>
                  <a:txBody>
                    <a:bodyPr/>
                    <a:lstStyle/>
                    <a:p>
                      <a:r>
                        <a:rPr lang="en-US" dirty="0"/>
                        <a:t>Nil</a:t>
                      </a:r>
                      <a:endParaRPr lang="en-UG" dirty="0"/>
                    </a:p>
                  </a:txBody>
                  <a:tcPr/>
                </a:tc>
                <a:tc>
                  <a:txBody>
                    <a:bodyPr/>
                    <a:lstStyle/>
                    <a:p>
                      <a:r>
                        <a:rPr lang="en-US" dirty="0"/>
                        <a:t>Nil</a:t>
                      </a:r>
                      <a:endParaRPr lang="en-UG" dirty="0"/>
                    </a:p>
                  </a:txBody>
                  <a:tcPr/>
                </a:tc>
                <a:tc>
                  <a:txBody>
                    <a:bodyPr/>
                    <a:lstStyle/>
                    <a:p>
                      <a:r>
                        <a:rPr lang="en-US" dirty="0"/>
                        <a:t>Nil</a:t>
                      </a:r>
                      <a:endParaRPr lang="en-UG" dirty="0"/>
                    </a:p>
                  </a:txBody>
                  <a:tcPr/>
                </a:tc>
                <a:tc>
                  <a:txBody>
                    <a:bodyPr/>
                    <a:lstStyle/>
                    <a:p>
                      <a:r>
                        <a:rPr lang="en-US" dirty="0"/>
                        <a:t>Nil</a:t>
                      </a:r>
                      <a:endParaRPr lang="en-UG" dirty="0"/>
                    </a:p>
                  </a:txBody>
                  <a:tcPr/>
                </a:tc>
                <a:extLst>
                  <a:ext uri="{0D108BD9-81ED-4DB2-BD59-A6C34878D82A}">
                    <a16:rowId xmlns:a16="http://schemas.microsoft.com/office/drawing/2014/main" val="3370311346"/>
                  </a:ext>
                </a:extLst>
              </a:tr>
              <a:tr h="370642">
                <a:tc>
                  <a:txBody>
                    <a:bodyPr/>
                    <a:lstStyle/>
                    <a:p>
                      <a:r>
                        <a:rPr lang="en-US" dirty="0"/>
                        <a:t>12</a:t>
                      </a:r>
                      <a:endParaRPr lang="en-UG" dirty="0"/>
                    </a:p>
                  </a:txBody>
                  <a:tcPr/>
                </a:tc>
                <a:tc>
                  <a:txBody>
                    <a:bodyPr/>
                    <a:lstStyle/>
                    <a:p>
                      <a:r>
                        <a:rPr lang="en-US" dirty="0"/>
                        <a:t>Age restriction</a:t>
                      </a:r>
                      <a:endParaRPr lang="en-UG" dirty="0"/>
                    </a:p>
                  </a:txBody>
                  <a:tcPr/>
                </a:tc>
                <a:tc>
                  <a:txBody>
                    <a:bodyPr/>
                    <a:lstStyle/>
                    <a:p>
                      <a:r>
                        <a:rPr lang="en-US" dirty="0"/>
                        <a:t>None</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None</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None</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None</a:t>
                      </a:r>
                      <a:endParaRPr lang="en-UG" dirty="0"/>
                    </a:p>
                  </a:txBody>
                  <a:tcPr/>
                </a:tc>
                <a:extLst>
                  <a:ext uri="{0D108BD9-81ED-4DB2-BD59-A6C34878D82A}">
                    <a16:rowId xmlns:a16="http://schemas.microsoft.com/office/drawing/2014/main" val="2570782386"/>
                  </a:ext>
                </a:extLst>
              </a:tr>
              <a:tr h="370642">
                <a:tc>
                  <a:txBody>
                    <a:bodyPr/>
                    <a:lstStyle/>
                    <a:p>
                      <a:r>
                        <a:rPr lang="en-US" dirty="0"/>
                        <a:t>13</a:t>
                      </a:r>
                      <a:endParaRPr lang="en-UG" dirty="0"/>
                    </a:p>
                  </a:txBody>
                  <a:tcPr/>
                </a:tc>
                <a:tc>
                  <a:txBody>
                    <a:bodyPr/>
                    <a:lstStyle/>
                    <a:p>
                      <a:r>
                        <a:rPr lang="en-US" dirty="0"/>
                        <a:t>Variant/ type</a:t>
                      </a:r>
                      <a:endParaRPr lang="en-UG" dirty="0"/>
                    </a:p>
                  </a:txBody>
                  <a:tcPr/>
                </a:tc>
                <a:tc>
                  <a:txBody>
                    <a:bodyPr/>
                    <a:lstStyle/>
                    <a:p>
                      <a:r>
                        <a:rPr lang="en-US" dirty="0"/>
                        <a:t>All</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a:t>
                      </a:r>
                      <a:endParaRPr lang="en-U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a:t>
                      </a:r>
                      <a:endParaRPr lang="en-UG" dirty="0"/>
                    </a:p>
                  </a:txBody>
                  <a:tcPr/>
                </a:tc>
                <a:extLst>
                  <a:ext uri="{0D108BD9-81ED-4DB2-BD59-A6C34878D82A}">
                    <a16:rowId xmlns:a16="http://schemas.microsoft.com/office/drawing/2014/main" val="1785371356"/>
                  </a:ext>
                </a:extLst>
              </a:tr>
            </a:tbl>
          </a:graphicData>
        </a:graphic>
      </p:graphicFrame>
    </p:spTree>
    <p:extLst>
      <p:ext uri="{BB962C8B-B14F-4D97-AF65-F5344CB8AC3E}">
        <p14:creationId xmlns:p14="http://schemas.microsoft.com/office/powerpoint/2010/main" val="3492394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401B6-EC7F-DC5B-AE17-45DB219CD764}"/>
              </a:ext>
            </a:extLst>
          </p:cNvPr>
          <p:cNvSpPr>
            <a:spLocks noGrp="1"/>
          </p:cNvSpPr>
          <p:nvPr>
            <p:ph type="title"/>
          </p:nvPr>
        </p:nvSpPr>
        <p:spPr/>
        <p:txBody>
          <a:bodyPr>
            <a:normAutofit fontScale="90000"/>
          </a:bodyPr>
          <a:lstStyle/>
          <a:p>
            <a:r>
              <a:rPr lang="en-US" dirty="0"/>
              <a:t>Advantage of Our Enzyme-based Therapies</a:t>
            </a:r>
            <a:endParaRPr lang="en-UG" dirty="0"/>
          </a:p>
        </p:txBody>
      </p:sp>
      <p:sp>
        <p:nvSpPr>
          <p:cNvPr id="3" name="Content Placeholder 2">
            <a:extLst>
              <a:ext uri="{FF2B5EF4-FFF2-40B4-BE49-F238E27FC236}">
                <a16:creationId xmlns:a16="http://schemas.microsoft.com/office/drawing/2014/main" id="{EB13F1D2-E4CE-9D81-49F6-0C47C736F938}"/>
              </a:ext>
            </a:extLst>
          </p:cNvPr>
          <p:cNvSpPr>
            <a:spLocks noGrp="1"/>
          </p:cNvSpPr>
          <p:nvPr>
            <p:ph idx="1"/>
          </p:nvPr>
        </p:nvSpPr>
        <p:spPr/>
        <p:txBody>
          <a:bodyPr>
            <a:normAutofit fontScale="92500" lnSpcReduction="20000"/>
          </a:bodyPr>
          <a:lstStyle/>
          <a:p>
            <a:pPr algn="just"/>
            <a:r>
              <a:rPr lang="en-US" dirty="0"/>
              <a:t>Single dose administration</a:t>
            </a:r>
          </a:p>
          <a:p>
            <a:pPr algn="just"/>
            <a:r>
              <a:rPr lang="en-US" dirty="0"/>
              <a:t>High specificity means no treatment failure</a:t>
            </a:r>
          </a:p>
          <a:p>
            <a:pPr algn="just"/>
            <a:r>
              <a:rPr lang="en-US" dirty="0"/>
              <a:t>Quick results (4 weeks for HIV, Cancer and Hepatitis B, and 2 days for Covid-19)</a:t>
            </a:r>
          </a:p>
          <a:p>
            <a:pPr algn="just"/>
            <a:r>
              <a:rPr lang="en-US" dirty="0"/>
              <a:t>Adaptable for oral, intravenous and/ or intramuscular routes</a:t>
            </a:r>
          </a:p>
          <a:p>
            <a:pPr algn="just"/>
            <a:r>
              <a:rPr lang="en-US" dirty="0"/>
              <a:t>No side effects, and if at all present, it is negligible</a:t>
            </a:r>
          </a:p>
          <a:p>
            <a:pPr algn="just"/>
            <a:r>
              <a:rPr lang="en-US" dirty="0"/>
              <a:t>Unrestricted point of use</a:t>
            </a:r>
          </a:p>
          <a:p>
            <a:pPr algn="just"/>
            <a:r>
              <a:rPr lang="en-US" dirty="0"/>
              <a:t>All demographics accommodated</a:t>
            </a:r>
          </a:p>
          <a:p>
            <a:pPr algn="just"/>
            <a:r>
              <a:rPr lang="en-US" dirty="0"/>
              <a:t>No special requirements</a:t>
            </a:r>
          </a:p>
        </p:txBody>
      </p:sp>
    </p:spTree>
    <p:extLst>
      <p:ext uri="{BB962C8B-B14F-4D97-AF65-F5344CB8AC3E}">
        <p14:creationId xmlns:p14="http://schemas.microsoft.com/office/powerpoint/2010/main" val="1041745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BA057-9145-0E6D-B6B3-1B7A16D3560F}"/>
              </a:ext>
            </a:extLst>
          </p:cNvPr>
          <p:cNvSpPr>
            <a:spLocks noGrp="1"/>
          </p:cNvSpPr>
          <p:nvPr>
            <p:ph type="title"/>
          </p:nvPr>
        </p:nvSpPr>
        <p:spPr/>
        <p:txBody>
          <a:bodyPr/>
          <a:lstStyle/>
          <a:p>
            <a:r>
              <a:rPr lang="en-US" dirty="0"/>
              <a:t>About Us</a:t>
            </a:r>
            <a:endParaRPr lang="en-UG" dirty="0"/>
          </a:p>
        </p:txBody>
      </p:sp>
      <p:sp>
        <p:nvSpPr>
          <p:cNvPr id="3" name="Content Placeholder 2">
            <a:extLst>
              <a:ext uri="{FF2B5EF4-FFF2-40B4-BE49-F238E27FC236}">
                <a16:creationId xmlns:a16="http://schemas.microsoft.com/office/drawing/2014/main" id="{71272AB1-BBCD-557F-3681-0DF9A5F1F3BE}"/>
              </a:ext>
            </a:extLst>
          </p:cNvPr>
          <p:cNvSpPr>
            <a:spLocks noGrp="1"/>
          </p:cNvSpPr>
          <p:nvPr>
            <p:ph idx="1"/>
          </p:nvPr>
        </p:nvSpPr>
        <p:spPr/>
        <p:txBody>
          <a:bodyPr/>
          <a:lstStyle/>
          <a:p>
            <a:pPr marL="0" indent="0" algn="just">
              <a:lnSpc>
                <a:spcPct val="107000"/>
              </a:lnSpc>
              <a:spcAft>
                <a:spcPts val="1000"/>
              </a:spcAft>
              <a:buNone/>
            </a:pPr>
            <a:r>
              <a:rPr lang="en-US" sz="1800" dirty="0">
                <a:effectLst/>
                <a:latin typeface="+mj-lt"/>
                <a:ea typeface="Calibri" panose="020F0502020204030204" pitchFamily="34" charset="0"/>
                <a:cs typeface="Times New Roman" panose="02020603050405020304" pitchFamily="18" charset="0"/>
              </a:rPr>
              <a:t>Biobert Research Group (BRG) started operating in the year 2012 and became registered as a private limited liability company on 25</a:t>
            </a:r>
            <a:r>
              <a:rPr lang="en-US" sz="1800" baseline="30000" dirty="0">
                <a:effectLst/>
                <a:latin typeface="+mj-lt"/>
                <a:ea typeface="Calibri" panose="020F0502020204030204" pitchFamily="34" charset="0"/>
                <a:cs typeface="Times New Roman" panose="02020603050405020304" pitchFamily="18" charset="0"/>
              </a:rPr>
              <a:t>th</a:t>
            </a:r>
            <a:r>
              <a:rPr lang="en-US" sz="1800" dirty="0">
                <a:effectLst/>
                <a:latin typeface="+mj-lt"/>
                <a:ea typeface="Calibri" panose="020F0502020204030204" pitchFamily="34" charset="0"/>
                <a:cs typeface="Times New Roman" panose="02020603050405020304" pitchFamily="18" charset="0"/>
              </a:rPr>
              <a:t> January 2013 (</a:t>
            </a:r>
            <a:r>
              <a:rPr lang="en-US" sz="1800" b="1" dirty="0">
                <a:effectLst/>
                <a:latin typeface="+mj-lt"/>
                <a:ea typeface="Calibri" panose="020F0502020204030204" pitchFamily="34" charset="0"/>
                <a:cs typeface="Times New Roman" panose="02020603050405020304" pitchFamily="18" charset="0"/>
              </a:rPr>
              <a:t>Reg. No. 80010003843424</a:t>
            </a:r>
            <a:r>
              <a:rPr lang="en-US" sz="1800" dirty="0">
                <a:effectLst/>
                <a:latin typeface="+mj-lt"/>
                <a:ea typeface="Calibri" panose="020F0502020204030204" pitchFamily="34" charset="0"/>
                <a:cs typeface="Times New Roman" panose="02020603050405020304" pitchFamily="18" charset="0"/>
              </a:rPr>
              <a:t> and </a:t>
            </a:r>
            <a:r>
              <a:rPr lang="en-US" sz="1800" b="1" dirty="0">
                <a:effectLst/>
                <a:latin typeface="+mj-lt"/>
                <a:ea typeface="Calibri" panose="020F0502020204030204" pitchFamily="34" charset="0"/>
                <a:cs typeface="Times New Roman" panose="02020603050405020304" pitchFamily="18" charset="0"/>
              </a:rPr>
              <a:t>TIN 1004772132</a:t>
            </a:r>
            <a:r>
              <a:rPr lang="en-US" sz="1800" dirty="0">
                <a:effectLst/>
                <a:latin typeface="+mj-lt"/>
                <a:ea typeface="Calibri" panose="020F0502020204030204" pitchFamily="34" charset="0"/>
                <a:cs typeface="Times New Roman" panose="02020603050405020304" pitchFamily="18" charset="0"/>
              </a:rPr>
              <a:t>) to provide services, which include those in the field of medical concerns. We are based in Kampala, Uganda.</a:t>
            </a:r>
            <a:endParaRPr lang="en-UG" sz="1800" dirty="0">
              <a:effectLst/>
              <a:latin typeface="+mj-l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US" sz="1800" b="1" dirty="0">
                <a:effectLst/>
                <a:latin typeface="+mj-lt"/>
                <a:ea typeface="Calibri" panose="020F0502020204030204" pitchFamily="34" charset="0"/>
                <a:cs typeface="Times New Roman" panose="02020603050405020304" pitchFamily="18" charset="0"/>
              </a:rPr>
              <a:t>Our vision </a:t>
            </a:r>
            <a:r>
              <a:rPr lang="en-US" sz="1800" dirty="0">
                <a:effectLst/>
                <a:latin typeface="+mj-lt"/>
                <a:ea typeface="Calibri" panose="020F0502020204030204" pitchFamily="34" charset="0"/>
                <a:cs typeface="Times New Roman" panose="02020603050405020304" pitchFamily="18" charset="0"/>
              </a:rPr>
              <a:t>is</a:t>
            </a:r>
            <a:r>
              <a:rPr lang="en-US" sz="1800" b="1" dirty="0">
                <a:effectLst/>
                <a:latin typeface="+mj-lt"/>
                <a:ea typeface="Calibri" panose="020F0502020204030204" pitchFamily="34" charset="0"/>
                <a:cs typeface="Times New Roman" panose="02020603050405020304" pitchFamily="18" charset="0"/>
              </a:rPr>
              <a:t> </a:t>
            </a:r>
            <a:r>
              <a:rPr lang="en-US" sz="1800" dirty="0">
                <a:effectLst/>
                <a:latin typeface="+mj-lt"/>
                <a:ea typeface="Calibri" panose="020F0502020204030204" pitchFamily="34" charset="0"/>
                <a:cs typeface="Times New Roman" panose="02020603050405020304" pitchFamily="18" charset="0"/>
              </a:rPr>
              <a:t>to be the leading biotechnology company, providing forever-lasting solutions to problems of medical, veterinary, industrial, agricultural, and environmental significance.</a:t>
            </a:r>
            <a:endParaRPr lang="en-UG" sz="1800" dirty="0">
              <a:effectLst/>
              <a:latin typeface="+mj-l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US" sz="1800" b="1" dirty="0">
                <a:effectLst/>
                <a:latin typeface="+mj-lt"/>
                <a:ea typeface="Calibri" panose="020F0502020204030204" pitchFamily="34" charset="0"/>
                <a:cs typeface="Times New Roman" panose="02020603050405020304" pitchFamily="18" charset="0"/>
              </a:rPr>
              <a:t>Our mission </a:t>
            </a:r>
            <a:r>
              <a:rPr lang="en-US" sz="1800" dirty="0">
                <a:effectLst/>
                <a:latin typeface="+mj-lt"/>
                <a:ea typeface="Calibri" panose="020F0502020204030204" pitchFamily="34" charset="0"/>
                <a:cs typeface="Times New Roman" panose="02020603050405020304" pitchFamily="18" charset="0"/>
              </a:rPr>
              <a:t>is to enhance biological research in areas of medical, veterinary, industrial, agricultural and environmental significance by providing new methods that permit quick detection of problems, and give solutions that are cheap, effective, and of minimal, if any, negative effects.</a:t>
            </a:r>
            <a:endParaRPr lang="en-UG" sz="18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8341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EF6CC-C86D-7EAF-6E70-C2ED2462C2F0}"/>
              </a:ext>
            </a:extLst>
          </p:cNvPr>
          <p:cNvSpPr>
            <a:spLocks noGrp="1"/>
          </p:cNvSpPr>
          <p:nvPr>
            <p:ph type="title"/>
          </p:nvPr>
        </p:nvSpPr>
        <p:spPr/>
        <p:txBody>
          <a:bodyPr/>
          <a:lstStyle/>
          <a:p>
            <a:pPr algn="just"/>
            <a:r>
              <a:rPr lang="en-US" dirty="0"/>
              <a:t>Our Track</a:t>
            </a:r>
            <a:endParaRPr lang="en-UG" dirty="0"/>
          </a:p>
        </p:txBody>
      </p:sp>
      <p:sp>
        <p:nvSpPr>
          <p:cNvPr id="3" name="Content Placeholder 2">
            <a:extLst>
              <a:ext uri="{FF2B5EF4-FFF2-40B4-BE49-F238E27FC236}">
                <a16:creationId xmlns:a16="http://schemas.microsoft.com/office/drawing/2014/main" id="{4AF46024-3C5F-1AC4-2ACF-AFF7884C9867}"/>
              </a:ext>
            </a:extLst>
          </p:cNvPr>
          <p:cNvSpPr>
            <a:spLocks noGrp="1"/>
          </p:cNvSpPr>
          <p:nvPr>
            <p:ph idx="1"/>
          </p:nvPr>
        </p:nvSpPr>
        <p:spPr/>
        <p:txBody>
          <a:bodyPr>
            <a:normAutofit fontScale="92500" lnSpcReduction="10000"/>
          </a:bodyPr>
          <a:lstStyle/>
          <a:p>
            <a:pPr algn="just"/>
            <a:r>
              <a:rPr lang="en-US" dirty="0"/>
              <a:t>When Covid-19 pandemic hit in 2020, we were the first, and still the only biotech to this day, to announce a cure prototype.</a:t>
            </a:r>
          </a:p>
          <a:p>
            <a:pPr algn="just"/>
            <a:r>
              <a:rPr lang="en-US" dirty="0"/>
              <a:t>Also, we are the only biotech to announce cure candidates for HIV, Cancer and Hepatitis B.</a:t>
            </a:r>
          </a:p>
          <a:p>
            <a:pPr algn="just"/>
            <a:r>
              <a:rPr lang="en-US" dirty="0"/>
              <a:t>Following his arrest in 2020 over the prototype claims, the C.E.O. put it on record that the claims are verifiable. This drew a lot of support from some scientists and science enthusiasts who would like to see the claims clinically tried. Moreover, patients of HIV and Cancer showed eagerness in testing out these products. In the local context, therefore, our products have arisen excitement among people.</a:t>
            </a:r>
            <a:endParaRPr lang="en-UG" dirty="0"/>
          </a:p>
        </p:txBody>
      </p:sp>
    </p:spTree>
    <p:extLst>
      <p:ext uri="{BB962C8B-B14F-4D97-AF65-F5344CB8AC3E}">
        <p14:creationId xmlns:p14="http://schemas.microsoft.com/office/powerpoint/2010/main" val="3819815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9A545-100F-715B-CF07-ED29C3D7D903}"/>
              </a:ext>
            </a:extLst>
          </p:cNvPr>
          <p:cNvSpPr>
            <a:spLocks noGrp="1"/>
          </p:cNvSpPr>
          <p:nvPr>
            <p:ph type="title"/>
          </p:nvPr>
        </p:nvSpPr>
        <p:spPr/>
        <p:txBody>
          <a:bodyPr/>
          <a:lstStyle/>
          <a:p>
            <a:pPr algn="just"/>
            <a:r>
              <a:rPr lang="en-US" dirty="0"/>
              <a:t>Why We Need Funding</a:t>
            </a:r>
            <a:endParaRPr lang="en-UG" dirty="0"/>
          </a:p>
        </p:txBody>
      </p:sp>
      <p:sp>
        <p:nvSpPr>
          <p:cNvPr id="3" name="Content Placeholder 2">
            <a:extLst>
              <a:ext uri="{FF2B5EF4-FFF2-40B4-BE49-F238E27FC236}">
                <a16:creationId xmlns:a16="http://schemas.microsoft.com/office/drawing/2014/main" id="{602BE27F-87BB-612D-BC6E-88B20D8A8182}"/>
              </a:ext>
            </a:extLst>
          </p:cNvPr>
          <p:cNvSpPr>
            <a:spLocks noGrp="1"/>
          </p:cNvSpPr>
          <p:nvPr>
            <p:ph idx="1"/>
          </p:nvPr>
        </p:nvSpPr>
        <p:spPr/>
        <p:txBody>
          <a:bodyPr>
            <a:normAutofit lnSpcReduction="10000"/>
          </a:bodyPr>
          <a:lstStyle/>
          <a:p>
            <a:pPr algn="just"/>
            <a:r>
              <a:rPr lang="en-US" dirty="0"/>
              <a:t>For eleven years of our existence, operations were solely funded by the co-founders till the development of the four prototypes. Advancing these prototypes to clinical trials require certain regulatory conditions to be met, which comes with financial weight the co-founders can no longer carry on their own.</a:t>
            </a:r>
          </a:p>
          <a:p>
            <a:pPr algn="just"/>
            <a:r>
              <a:rPr lang="en-US" dirty="0"/>
              <a:t>We need seed funding of US $160,000 to aid in publication of our science and also do infrastructural upgrade of our current laboratory. The publications will be a vital proof of concept for each of the prototypes. In exchange for these funds, we shall issue out shares in our company.</a:t>
            </a:r>
            <a:endParaRPr lang="en-UG" dirty="0"/>
          </a:p>
        </p:txBody>
      </p:sp>
    </p:spTree>
    <p:extLst>
      <p:ext uri="{BB962C8B-B14F-4D97-AF65-F5344CB8AC3E}">
        <p14:creationId xmlns:p14="http://schemas.microsoft.com/office/powerpoint/2010/main" val="496069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6C84E-985A-0F73-855B-5400E568753D}"/>
              </a:ext>
            </a:extLst>
          </p:cNvPr>
          <p:cNvSpPr>
            <a:spLocks noGrp="1"/>
          </p:cNvSpPr>
          <p:nvPr>
            <p:ph type="title"/>
          </p:nvPr>
        </p:nvSpPr>
        <p:spPr/>
        <p:txBody>
          <a:bodyPr/>
          <a:lstStyle/>
          <a:p>
            <a:r>
              <a:rPr lang="en-US" dirty="0"/>
              <a:t>Survival Strategy</a:t>
            </a:r>
            <a:endParaRPr lang="en-UG" dirty="0"/>
          </a:p>
        </p:txBody>
      </p:sp>
      <p:sp>
        <p:nvSpPr>
          <p:cNvPr id="3" name="Content Placeholder 2">
            <a:extLst>
              <a:ext uri="{FF2B5EF4-FFF2-40B4-BE49-F238E27FC236}">
                <a16:creationId xmlns:a16="http://schemas.microsoft.com/office/drawing/2014/main" id="{7A668487-E50C-0333-C6F5-9E09DE8766C6}"/>
              </a:ext>
            </a:extLst>
          </p:cNvPr>
          <p:cNvSpPr>
            <a:spLocks noGrp="1"/>
          </p:cNvSpPr>
          <p:nvPr>
            <p:ph idx="1"/>
          </p:nvPr>
        </p:nvSpPr>
        <p:spPr/>
        <p:txBody>
          <a:bodyPr>
            <a:normAutofit lnSpcReduction="10000"/>
          </a:bodyPr>
          <a:lstStyle/>
          <a:p>
            <a:pPr algn="just"/>
            <a:r>
              <a:rPr lang="en-US" dirty="0"/>
              <a:t>We do not plan to exit the biopharmaceutical industry but rather aim at being a firepower by studying industry trends and developing solutions </a:t>
            </a:r>
            <a:r>
              <a:rPr lang="en-US"/>
              <a:t>that match </a:t>
            </a:r>
            <a:r>
              <a:rPr lang="en-US" dirty="0"/>
              <a:t>the industry demands. This adaptation will see us develop therapeutics for other diseases, both communicable and noncommunicable.</a:t>
            </a:r>
          </a:p>
          <a:p>
            <a:pPr algn="just"/>
            <a:r>
              <a:rPr lang="en-US" dirty="0"/>
              <a:t>Also, we shall diversify to create technologies that will solve problems of environmental, agricultural, industrial, and veterinary concerns. This will make us an all-round biotechnology company and with revenue coming from multiple sources we envisage that our investors and shareholders will be very much pleased.</a:t>
            </a:r>
            <a:endParaRPr lang="en-UG" dirty="0"/>
          </a:p>
        </p:txBody>
      </p:sp>
    </p:spTree>
    <p:extLst>
      <p:ext uri="{BB962C8B-B14F-4D97-AF65-F5344CB8AC3E}">
        <p14:creationId xmlns:p14="http://schemas.microsoft.com/office/powerpoint/2010/main" val="363814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08829-1F98-79AA-90B4-062049D36766}"/>
              </a:ext>
            </a:extLst>
          </p:cNvPr>
          <p:cNvSpPr>
            <a:spLocks noGrp="1"/>
          </p:cNvSpPr>
          <p:nvPr>
            <p:ph type="title"/>
          </p:nvPr>
        </p:nvSpPr>
        <p:spPr/>
        <p:txBody>
          <a:bodyPr/>
          <a:lstStyle/>
          <a:p>
            <a:r>
              <a:rPr lang="en-US" dirty="0"/>
              <a:t>The Team</a:t>
            </a:r>
            <a:endParaRPr lang="en-UG" dirty="0"/>
          </a:p>
        </p:txBody>
      </p:sp>
      <p:sp>
        <p:nvSpPr>
          <p:cNvPr id="3" name="Content Placeholder 2">
            <a:extLst>
              <a:ext uri="{FF2B5EF4-FFF2-40B4-BE49-F238E27FC236}">
                <a16:creationId xmlns:a16="http://schemas.microsoft.com/office/drawing/2014/main" id="{4D6D3299-AEFE-F6B8-8D33-07E8EE5FB50F}"/>
              </a:ext>
            </a:extLst>
          </p:cNvPr>
          <p:cNvSpPr>
            <a:spLocks noGrp="1"/>
          </p:cNvSpPr>
          <p:nvPr>
            <p:ph idx="1"/>
          </p:nvPr>
        </p:nvSpPr>
        <p:spPr/>
        <p:txBody>
          <a:bodyPr>
            <a:normAutofit fontScale="92500" lnSpcReduction="20000"/>
          </a:bodyPr>
          <a:lstStyle/>
          <a:p>
            <a:pPr marL="0" indent="0" algn="just">
              <a:buNone/>
            </a:pPr>
            <a:r>
              <a:rPr lang="en-US" dirty="0"/>
              <a:t>Robert MIJUMBI, C.E.O.</a:t>
            </a:r>
          </a:p>
          <a:p>
            <a:pPr marL="0" indent="0" algn="just">
              <a:buNone/>
            </a:pPr>
            <a:r>
              <a:rPr lang="en-US" dirty="0"/>
              <a:t>He is our chief scientist, co-founder and director. </a:t>
            </a:r>
            <a:r>
              <a:rPr lang="en-US"/>
              <a:t>Has 13 </a:t>
            </a:r>
            <a:r>
              <a:rPr lang="en-US" dirty="0"/>
              <a:t>years of laboratory practice with experience in proteomics, nucleic acid techniques and general biology; has 3 years of cumulative experience in education; and is a pragmatic leader that approaches situations with both boldness and open-mindedness.</a:t>
            </a:r>
          </a:p>
          <a:p>
            <a:pPr marL="0" indent="0" algn="just">
              <a:buNone/>
            </a:pPr>
            <a:r>
              <a:rPr lang="en-US" dirty="0"/>
              <a:t>Talent has been identified to fill the gaps in the fields of laboratory, clinical and pharmaceutical practice when need arises. The co-founders and the technical team to be deployed have known each other for a period that spans over 10 years, there is an excellent relationship that will result into cohesion within the team and as such success is expected.</a:t>
            </a:r>
          </a:p>
          <a:p>
            <a:pPr marL="0" indent="0">
              <a:buNone/>
            </a:pPr>
            <a:endParaRPr lang="en-UG" dirty="0"/>
          </a:p>
        </p:txBody>
      </p:sp>
    </p:spTree>
    <p:extLst>
      <p:ext uri="{BB962C8B-B14F-4D97-AF65-F5344CB8AC3E}">
        <p14:creationId xmlns:p14="http://schemas.microsoft.com/office/powerpoint/2010/main" val="6934792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124</TotalTime>
  <Words>914</Words>
  <Application>Microsoft Office PowerPoint</Application>
  <PresentationFormat>Widescreen</PresentationFormat>
  <Paragraphs>168</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Garamond</vt:lpstr>
      <vt:lpstr>Symbol</vt:lpstr>
      <vt:lpstr>Organic</vt:lpstr>
      <vt:lpstr>Statement of the Problem</vt:lpstr>
      <vt:lpstr>Our Solutions</vt:lpstr>
      <vt:lpstr>Advantage of Our Enzyme-based Therapies</vt:lpstr>
      <vt:lpstr>About Us</vt:lpstr>
      <vt:lpstr>Our Track</vt:lpstr>
      <vt:lpstr>Why We Need Funding</vt:lpstr>
      <vt:lpstr>Survival Strategy</vt:lpstr>
      <vt:lpstr>The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Statement of the Problem</dc:title>
  <dc:creator>DELL</dc:creator>
  <cp:lastModifiedBy>robert</cp:lastModifiedBy>
  <cp:revision>23</cp:revision>
  <dcterms:created xsi:type="dcterms:W3CDTF">2023-06-26T10:36:30Z</dcterms:created>
  <dcterms:modified xsi:type="dcterms:W3CDTF">2025-04-01T10:49:32Z</dcterms:modified>
</cp:coreProperties>
</file>